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5" r:id="rId1"/>
    <p:sldMasterId id="2147484288" r:id="rId2"/>
  </p:sldMasterIdLst>
  <p:notesMasterIdLst>
    <p:notesMasterId r:id="rId117"/>
  </p:notesMasterIdLst>
  <p:handoutMasterIdLst>
    <p:handoutMasterId r:id="rId118"/>
  </p:handoutMasterIdLst>
  <p:sldIdLst>
    <p:sldId id="322" r:id="rId3"/>
    <p:sldId id="440" r:id="rId4"/>
    <p:sldId id="347" r:id="rId5"/>
    <p:sldId id="327" r:id="rId6"/>
    <p:sldId id="328" r:id="rId7"/>
    <p:sldId id="329" r:id="rId8"/>
    <p:sldId id="330" r:id="rId9"/>
    <p:sldId id="331" r:id="rId10"/>
    <p:sldId id="332" r:id="rId11"/>
    <p:sldId id="333" r:id="rId12"/>
    <p:sldId id="334" r:id="rId13"/>
    <p:sldId id="335" r:id="rId14"/>
    <p:sldId id="336" r:id="rId15"/>
    <p:sldId id="337" r:id="rId16"/>
    <p:sldId id="351" r:id="rId17"/>
    <p:sldId id="352" r:id="rId18"/>
    <p:sldId id="353" r:id="rId19"/>
    <p:sldId id="355" r:id="rId20"/>
    <p:sldId id="354" r:id="rId21"/>
    <p:sldId id="340" r:id="rId22"/>
    <p:sldId id="356" r:id="rId23"/>
    <p:sldId id="341" r:id="rId24"/>
    <p:sldId id="342" r:id="rId25"/>
    <p:sldId id="357" r:id="rId26"/>
    <p:sldId id="358" r:id="rId27"/>
    <p:sldId id="346" r:id="rId28"/>
    <p:sldId id="390" r:id="rId29"/>
    <p:sldId id="359" r:id="rId30"/>
    <p:sldId id="360" r:id="rId31"/>
    <p:sldId id="361" r:id="rId32"/>
    <p:sldId id="362" r:id="rId33"/>
    <p:sldId id="444" r:id="rId34"/>
    <p:sldId id="445" r:id="rId35"/>
    <p:sldId id="446" r:id="rId36"/>
    <p:sldId id="447" r:id="rId37"/>
    <p:sldId id="448" r:id="rId38"/>
    <p:sldId id="363" r:id="rId39"/>
    <p:sldId id="364" r:id="rId40"/>
    <p:sldId id="365" r:id="rId41"/>
    <p:sldId id="366" r:id="rId42"/>
    <p:sldId id="367" r:id="rId43"/>
    <p:sldId id="368" r:id="rId44"/>
    <p:sldId id="369" r:id="rId45"/>
    <p:sldId id="370" r:id="rId46"/>
    <p:sldId id="371" r:id="rId47"/>
    <p:sldId id="372" r:id="rId48"/>
    <p:sldId id="373" r:id="rId49"/>
    <p:sldId id="374" r:id="rId50"/>
    <p:sldId id="375" r:id="rId51"/>
    <p:sldId id="376" r:id="rId52"/>
    <p:sldId id="377" r:id="rId53"/>
    <p:sldId id="378" r:id="rId54"/>
    <p:sldId id="379" r:id="rId55"/>
    <p:sldId id="380" r:id="rId56"/>
    <p:sldId id="381" r:id="rId57"/>
    <p:sldId id="382" r:id="rId58"/>
    <p:sldId id="383" r:id="rId59"/>
    <p:sldId id="384" r:id="rId60"/>
    <p:sldId id="385" r:id="rId61"/>
    <p:sldId id="386" r:id="rId62"/>
    <p:sldId id="387" r:id="rId63"/>
    <p:sldId id="388" r:id="rId64"/>
    <p:sldId id="389" r:id="rId65"/>
    <p:sldId id="443" r:id="rId66"/>
    <p:sldId id="439" r:id="rId67"/>
    <p:sldId id="391" r:id="rId68"/>
    <p:sldId id="392" r:id="rId69"/>
    <p:sldId id="393" r:id="rId70"/>
    <p:sldId id="394" r:id="rId71"/>
    <p:sldId id="395" r:id="rId72"/>
    <p:sldId id="396" r:id="rId73"/>
    <p:sldId id="397" r:id="rId74"/>
    <p:sldId id="398" r:id="rId75"/>
    <p:sldId id="399" r:id="rId76"/>
    <p:sldId id="400" r:id="rId77"/>
    <p:sldId id="401" r:id="rId78"/>
    <p:sldId id="402" r:id="rId79"/>
    <p:sldId id="403" r:id="rId80"/>
    <p:sldId id="404" r:id="rId81"/>
    <p:sldId id="405" r:id="rId82"/>
    <p:sldId id="406" r:id="rId83"/>
    <p:sldId id="407" r:id="rId84"/>
    <p:sldId id="408" r:id="rId85"/>
    <p:sldId id="409" r:id="rId86"/>
    <p:sldId id="410" r:id="rId87"/>
    <p:sldId id="411" r:id="rId88"/>
    <p:sldId id="412" r:id="rId89"/>
    <p:sldId id="413" r:id="rId90"/>
    <p:sldId id="414" r:id="rId91"/>
    <p:sldId id="415" r:id="rId92"/>
    <p:sldId id="416" r:id="rId93"/>
    <p:sldId id="417" r:id="rId94"/>
    <p:sldId id="418" r:id="rId95"/>
    <p:sldId id="419" r:id="rId96"/>
    <p:sldId id="420" r:id="rId97"/>
    <p:sldId id="421" r:id="rId98"/>
    <p:sldId id="422" r:id="rId99"/>
    <p:sldId id="423" r:id="rId100"/>
    <p:sldId id="424" r:id="rId101"/>
    <p:sldId id="425" r:id="rId102"/>
    <p:sldId id="426" r:id="rId103"/>
    <p:sldId id="427" r:id="rId104"/>
    <p:sldId id="428" r:id="rId105"/>
    <p:sldId id="429" r:id="rId106"/>
    <p:sldId id="430" r:id="rId107"/>
    <p:sldId id="431" r:id="rId108"/>
    <p:sldId id="432" r:id="rId109"/>
    <p:sldId id="433" r:id="rId110"/>
    <p:sldId id="434" r:id="rId111"/>
    <p:sldId id="435" r:id="rId112"/>
    <p:sldId id="436" r:id="rId113"/>
    <p:sldId id="437" r:id="rId114"/>
    <p:sldId id="438" r:id="rId115"/>
    <p:sldId id="442" r:id="rId116"/>
  </p:sldIdLst>
  <p:sldSz cx="9144000" cy="6858000" type="screen4x3"/>
  <p:notesSz cx="6858000" cy="9144000"/>
  <p:defaultTextStyle>
    <a:defPPr>
      <a:defRPr lang="en-GB"/>
    </a:defPPr>
    <a:lvl1pPr algn="l" defTabSz="457200" rtl="0" eaLnBrk="0" fontAlgn="base" hangingPunct="0">
      <a:spcBef>
        <a:spcPct val="0"/>
      </a:spcBef>
      <a:spcAft>
        <a:spcPct val="0"/>
      </a:spcAft>
      <a:defRPr sz="2400" kern="1200">
        <a:solidFill>
          <a:schemeClr val="bg1"/>
        </a:solidFill>
        <a:latin typeface="Times New Roman" pitchFamily="18" charset="0"/>
        <a:ea typeface="ＭＳ Ｐゴシック" pitchFamily="34" charset="-128"/>
        <a:cs typeface="+mn-cs"/>
      </a:defRPr>
    </a:lvl1pPr>
    <a:lvl2pPr marL="457200" algn="l" defTabSz="457200" rtl="0" eaLnBrk="0" fontAlgn="base" hangingPunct="0">
      <a:spcBef>
        <a:spcPct val="0"/>
      </a:spcBef>
      <a:spcAft>
        <a:spcPct val="0"/>
      </a:spcAft>
      <a:defRPr sz="2400" kern="1200">
        <a:solidFill>
          <a:schemeClr val="bg1"/>
        </a:solidFill>
        <a:latin typeface="Times New Roman" pitchFamily="18" charset="0"/>
        <a:ea typeface="ＭＳ Ｐゴシック" pitchFamily="34" charset="-128"/>
        <a:cs typeface="+mn-cs"/>
      </a:defRPr>
    </a:lvl2pPr>
    <a:lvl3pPr marL="914400" algn="l" defTabSz="457200" rtl="0" eaLnBrk="0" fontAlgn="base" hangingPunct="0">
      <a:spcBef>
        <a:spcPct val="0"/>
      </a:spcBef>
      <a:spcAft>
        <a:spcPct val="0"/>
      </a:spcAft>
      <a:defRPr sz="2400" kern="1200">
        <a:solidFill>
          <a:schemeClr val="bg1"/>
        </a:solidFill>
        <a:latin typeface="Times New Roman" pitchFamily="18" charset="0"/>
        <a:ea typeface="ＭＳ Ｐゴシック" pitchFamily="34" charset="-128"/>
        <a:cs typeface="+mn-cs"/>
      </a:defRPr>
    </a:lvl3pPr>
    <a:lvl4pPr marL="1371600" algn="l" defTabSz="457200" rtl="0" eaLnBrk="0" fontAlgn="base" hangingPunct="0">
      <a:spcBef>
        <a:spcPct val="0"/>
      </a:spcBef>
      <a:spcAft>
        <a:spcPct val="0"/>
      </a:spcAft>
      <a:defRPr sz="2400" kern="1200">
        <a:solidFill>
          <a:schemeClr val="bg1"/>
        </a:solidFill>
        <a:latin typeface="Times New Roman" pitchFamily="18" charset="0"/>
        <a:ea typeface="ＭＳ Ｐゴシック" pitchFamily="34" charset="-128"/>
        <a:cs typeface="+mn-cs"/>
      </a:defRPr>
    </a:lvl4pPr>
    <a:lvl5pPr marL="1828800" algn="l" defTabSz="457200" rtl="0" eaLnBrk="0" fontAlgn="base" hangingPunct="0">
      <a:spcBef>
        <a:spcPct val="0"/>
      </a:spcBef>
      <a:spcAft>
        <a:spcPct val="0"/>
      </a:spcAft>
      <a:defRPr sz="2400" kern="1200">
        <a:solidFill>
          <a:schemeClr val="bg1"/>
        </a:solidFill>
        <a:latin typeface="Times New Roman" pitchFamily="18" charset="0"/>
        <a:ea typeface="ＭＳ Ｐゴシック" pitchFamily="34" charset="-128"/>
        <a:cs typeface="+mn-cs"/>
      </a:defRPr>
    </a:lvl5pPr>
    <a:lvl6pPr marL="2286000" algn="l" defTabSz="914400" rtl="0" eaLnBrk="1" latinLnBrk="0" hangingPunct="1">
      <a:defRPr sz="2400" kern="1200">
        <a:solidFill>
          <a:schemeClr val="bg1"/>
        </a:solidFill>
        <a:latin typeface="Times New Roman" pitchFamily="18" charset="0"/>
        <a:ea typeface="ＭＳ Ｐゴシック" pitchFamily="34" charset="-128"/>
        <a:cs typeface="+mn-cs"/>
      </a:defRPr>
    </a:lvl6pPr>
    <a:lvl7pPr marL="2743200" algn="l" defTabSz="914400" rtl="0" eaLnBrk="1" latinLnBrk="0" hangingPunct="1">
      <a:defRPr sz="2400" kern="1200">
        <a:solidFill>
          <a:schemeClr val="bg1"/>
        </a:solidFill>
        <a:latin typeface="Times New Roman" pitchFamily="18" charset="0"/>
        <a:ea typeface="ＭＳ Ｐゴシック" pitchFamily="34" charset="-128"/>
        <a:cs typeface="+mn-cs"/>
      </a:defRPr>
    </a:lvl7pPr>
    <a:lvl8pPr marL="3200400" algn="l" defTabSz="914400" rtl="0" eaLnBrk="1" latinLnBrk="0" hangingPunct="1">
      <a:defRPr sz="2400" kern="1200">
        <a:solidFill>
          <a:schemeClr val="bg1"/>
        </a:solidFill>
        <a:latin typeface="Times New Roman" pitchFamily="18" charset="0"/>
        <a:ea typeface="ＭＳ Ｐゴシック" pitchFamily="34" charset="-128"/>
        <a:cs typeface="+mn-cs"/>
      </a:defRPr>
    </a:lvl8pPr>
    <a:lvl9pPr marL="3657600" algn="l" defTabSz="914400" rtl="0" eaLnBrk="1" latinLnBrk="0" hangingPunct="1">
      <a:defRPr sz="2400" kern="1200">
        <a:solidFill>
          <a:schemeClr val="bg1"/>
        </a:solidFill>
        <a:latin typeface="Times New Roman" pitchFamily="18" charset="0"/>
        <a:ea typeface="ＭＳ Ｐゴシック" pitchFamily="34" charset="-128"/>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4F96"/>
    <a:srgbClr val="FFF948"/>
    <a:srgbClr val="FEFF60"/>
    <a:srgbClr val="0A508B"/>
    <a:srgbClr val="FFFF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729" autoAdjust="0"/>
  </p:normalViewPr>
  <p:slideViewPr>
    <p:cSldViewPr>
      <p:cViewPr varScale="1">
        <p:scale>
          <a:sx n="83" d="100"/>
          <a:sy n="83" d="100"/>
        </p:scale>
        <p:origin x="-1098" y="-90"/>
      </p:cViewPr>
      <p:guideLst>
        <p:guide orient="horz" pos="2160"/>
        <p:guide pos="2880"/>
      </p:guideLst>
    </p:cSldViewPr>
  </p:slideViewPr>
  <p:outlineViewPr>
    <p:cViewPr varScale="1">
      <p:scale>
        <a:sx n="170" d="200"/>
        <a:sy n="170" d="200"/>
      </p:scale>
      <p:origin x="0" y="0"/>
    </p:cViewPr>
  </p:outlineViewPr>
  <p:notesTextViewPr>
    <p:cViewPr>
      <p:scale>
        <a:sx n="100" d="100"/>
        <a:sy n="100" d="100"/>
      </p:scale>
      <p:origin x="0" y="0"/>
    </p:cViewPr>
  </p:notesTextViewPr>
  <p:sorterViewPr>
    <p:cViewPr>
      <p:scale>
        <a:sx n="50" d="100"/>
        <a:sy n="50" d="100"/>
      </p:scale>
      <p:origin x="0" y="3462"/>
    </p:cViewPr>
  </p:sorterViewPr>
  <p:notesViewPr>
    <p:cSldViewPr>
      <p:cViewPr varScale="1">
        <p:scale>
          <a:sx n="65" d="100"/>
          <a:sy n="65" d="100"/>
        </p:scale>
        <p:origin x="-2434" y="-9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notesMaster" Target="notesMasters/notes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buClr>
                <a:srgbClr val="FFFFFF"/>
              </a:buClr>
              <a:buSzPct val="100000"/>
              <a:buFont typeface="Times New Roman" charset="0"/>
              <a:buNone/>
              <a:defRPr sz="1200">
                <a:latin typeface="Times New Roman" charset="0"/>
                <a:ea typeface="+mn-ea"/>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buClr>
                <a:srgbClr val="FFFFFF"/>
              </a:buClr>
              <a:buSzPct val="100000"/>
              <a:buFont typeface="Times New Roman" panose="02020603050405020304" pitchFamily="18" charset="0"/>
              <a:buNone/>
              <a:defRPr sz="1200"/>
            </a:lvl1pPr>
          </a:lstStyle>
          <a:p>
            <a:pPr>
              <a:defRPr/>
            </a:pPr>
            <a:fld id="{E4990E14-07E2-43E4-878E-5CB12199BDA9}" type="datetime1">
              <a:rPr lang="en-US"/>
              <a:pPr>
                <a:defRPr/>
              </a:pPr>
              <a:t>10/16/2017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buClr>
                <a:srgbClr val="FFFFFF"/>
              </a:buClr>
              <a:buSzPct val="100000"/>
              <a:buFont typeface="Times New Roman" charset="0"/>
              <a:buNone/>
              <a:defRPr sz="1200">
                <a:latin typeface="Times New Roman" charset="0"/>
                <a:ea typeface="+mn-ea"/>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buClr>
                <a:srgbClr val="FFFFFF"/>
              </a:buClr>
              <a:buSzPct val="100000"/>
              <a:buFont typeface="Times New Roman" pitchFamily="18" charset="0"/>
              <a:buNone/>
              <a:defRPr sz="1200"/>
            </a:lvl1pPr>
          </a:lstStyle>
          <a:p>
            <a:pPr>
              <a:defRPr/>
            </a:pPr>
            <a:fld id="{D2A08752-E73B-401B-9199-13F4EB02721A}" type="slidenum">
              <a:rPr lang="en-US" altLang="en-US"/>
              <a:pPr>
                <a:defRPr/>
              </a:pPr>
              <a:t>‹#›</a:t>
            </a:fld>
            <a:endParaRPr lang="en-US" altLang="en-US" dirty="0"/>
          </a:p>
        </p:txBody>
      </p:sp>
    </p:spTree>
    <p:extLst>
      <p:ext uri="{BB962C8B-B14F-4D97-AF65-F5344CB8AC3E}">
        <p14:creationId xmlns:p14="http://schemas.microsoft.com/office/powerpoint/2010/main" val="17846206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AutoShape 1"/>
          <p:cNvSpPr>
            <a:spLocks noChangeArrowheads="1"/>
          </p:cNvSpPr>
          <p:nvPr/>
        </p:nvSpPr>
        <p:spPr bwMode="auto">
          <a:xfrm>
            <a:off x="0" y="0"/>
            <a:ext cx="6858000" cy="9144000"/>
          </a:xfrm>
          <a:prstGeom prst="roundRect">
            <a:avLst>
              <a:gd name="adj" fmla="val 23"/>
            </a:avLst>
          </a:prstGeom>
          <a:solidFill>
            <a:srgbClr val="FFFFFF"/>
          </a:solidFill>
          <a:ln>
            <a:noFill/>
          </a:ln>
          <a:extLst/>
        </p:spPr>
        <p:txBody>
          <a:bodyPr wrap="none" anchor="ctr"/>
          <a:lstStyle>
            <a:lvl1pPr eaLnBrk="0" hangingPunct="0">
              <a:defRPr sz="2400">
                <a:solidFill>
                  <a:schemeClr val="bg1"/>
                </a:solidFill>
                <a:latin typeface="Times New Roman" pitchFamily="18" charset="0"/>
                <a:ea typeface="ＭＳ Ｐゴシック" pitchFamily="34" charset="-128"/>
              </a:defRPr>
            </a:lvl1pPr>
            <a:lvl2pPr marL="742950" indent="-285750" eaLnBrk="0" hangingPunct="0">
              <a:defRPr sz="2400">
                <a:solidFill>
                  <a:schemeClr val="bg1"/>
                </a:solidFill>
                <a:latin typeface="Times New Roman" pitchFamily="18" charset="0"/>
                <a:ea typeface="ＭＳ Ｐゴシック" pitchFamily="34" charset="-128"/>
              </a:defRPr>
            </a:lvl2pPr>
            <a:lvl3pPr marL="1143000" indent="-228600" eaLnBrk="0" hangingPunct="0">
              <a:defRPr sz="2400">
                <a:solidFill>
                  <a:schemeClr val="bg1"/>
                </a:solidFill>
                <a:latin typeface="Times New Roman" pitchFamily="18" charset="0"/>
                <a:ea typeface="ＭＳ Ｐゴシック" pitchFamily="34" charset="-128"/>
              </a:defRPr>
            </a:lvl3pPr>
            <a:lvl4pPr marL="1600200" indent="-228600" eaLnBrk="0" hangingPunct="0">
              <a:defRPr sz="2400">
                <a:solidFill>
                  <a:schemeClr val="bg1"/>
                </a:solidFill>
                <a:latin typeface="Times New Roman" pitchFamily="18" charset="0"/>
                <a:ea typeface="ＭＳ Ｐゴシック" pitchFamily="34" charset="-128"/>
              </a:defRPr>
            </a:lvl4pPr>
            <a:lvl5pPr marL="2057400" indent="-228600" eaLnBrk="0" hangingPunct="0">
              <a:defRPr sz="2400">
                <a:solidFill>
                  <a:schemeClr val="bg1"/>
                </a:solidFill>
                <a:latin typeface="Times New Roman" pitchFamily="18" charset="0"/>
                <a:ea typeface="ＭＳ Ｐゴシック" pitchFamily="34" charset="-128"/>
              </a:defRPr>
            </a:lvl5pPr>
            <a:lvl6pPr marL="25146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6pPr>
            <a:lvl7pPr marL="29718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7pPr>
            <a:lvl8pPr marL="34290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8pPr>
            <a:lvl9pPr marL="38862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9pPr>
          </a:lstStyle>
          <a:p>
            <a:pPr eaLnBrk="1" hangingPunct="1">
              <a:buClr>
                <a:srgbClr val="FFFFFF"/>
              </a:buClr>
              <a:buSzPct val="100000"/>
              <a:buFont typeface="Times New Roman" panose="02020603050405020304" pitchFamily="18" charset="0"/>
              <a:buNone/>
              <a:defRPr/>
            </a:pPr>
            <a:endParaRPr lang="en-US" altLang="en-US" dirty="0" smtClean="0"/>
          </a:p>
        </p:txBody>
      </p:sp>
      <p:sp>
        <p:nvSpPr>
          <p:cNvPr id="39939" name="AutoShape 2"/>
          <p:cNvSpPr>
            <a:spLocks noChangeArrowheads="1"/>
          </p:cNvSpPr>
          <p:nvPr/>
        </p:nvSpPr>
        <p:spPr bwMode="auto">
          <a:xfrm>
            <a:off x="0" y="0"/>
            <a:ext cx="6858000" cy="9144000"/>
          </a:xfrm>
          <a:prstGeom prst="roundRect">
            <a:avLst>
              <a:gd name="adj" fmla="val 23"/>
            </a:avLst>
          </a:prstGeom>
          <a:solidFill>
            <a:srgbClr val="FFFFFF"/>
          </a:solidFill>
          <a:ln>
            <a:noFill/>
          </a:ln>
          <a:extLst/>
        </p:spPr>
        <p:txBody>
          <a:bodyPr wrap="none" anchor="ctr"/>
          <a:lstStyle>
            <a:lvl1pPr eaLnBrk="0" hangingPunct="0">
              <a:defRPr sz="2400">
                <a:solidFill>
                  <a:schemeClr val="bg1"/>
                </a:solidFill>
                <a:latin typeface="Times New Roman" pitchFamily="18" charset="0"/>
                <a:ea typeface="ＭＳ Ｐゴシック" pitchFamily="34" charset="-128"/>
              </a:defRPr>
            </a:lvl1pPr>
            <a:lvl2pPr marL="742950" indent="-285750" eaLnBrk="0" hangingPunct="0">
              <a:defRPr sz="2400">
                <a:solidFill>
                  <a:schemeClr val="bg1"/>
                </a:solidFill>
                <a:latin typeface="Times New Roman" pitchFamily="18" charset="0"/>
                <a:ea typeface="ＭＳ Ｐゴシック" pitchFamily="34" charset="-128"/>
              </a:defRPr>
            </a:lvl2pPr>
            <a:lvl3pPr marL="1143000" indent="-228600" eaLnBrk="0" hangingPunct="0">
              <a:defRPr sz="2400">
                <a:solidFill>
                  <a:schemeClr val="bg1"/>
                </a:solidFill>
                <a:latin typeface="Times New Roman" pitchFamily="18" charset="0"/>
                <a:ea typeface="ＭＳ Ｐゴシック" pitchFamily="34" charset="-128"/>
              </a:defRPr>
            </a:lvl3pPr>
            <a:lvl4pPr marL="1600200" indent="-228600" eaLnBrk="0" hangingPunct="0">
              <a:defRPr sz="2400">
                <a:solidFill>
                  <a:schemeClr val="bg1"/>
                </a:solidFill>
                <a:latin typeface="Times New Roman" pitchFamily="18" charset="0"/>
                <a:ea typeface="ＭＳ Ｐゴシック" pitchFamily="34" charset="-128"/>
              </a:defRPr>
            </a:lvl4pPr>
            <a:lvl5pPr marL="2057400" indent="-228600" eaLnBrk="0" hangingPunct="0">
              <a:defRPr sz="2400">
                <a:solidFill>
                  <a:schemeClr val="bg1"/>
                </a:solidFill>
                <a:latin typeface="Times New Roman" pitchFamily="18" charset="0"/>
                <a:ea typeface="ＭＳ Ｐゴシック" pitchFamily="34" charset="-128"/>
              </a:defRPr>
            </a:lvl5pPr>
            <a:lvl6pPr marL="25146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6pPr>
            <a:lvl7pPr marL="29718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7pPr>
            <a:lvl8pPr marL="34290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8pPr>
            <a:lvl9pPr marL="38862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9pPr>
          </a:lstStyle>
          <a:p>
            <a:pPr eaLnBrk="1" hangingPunct="1">
              <a:buClr>
                <a:srgbClr val="FFFFFF"/>
              </a:buClr>
              <a:buSzPct val="100000"/>
              <a:buFont typeface="Times New Roman" panose="02020603050405020304" pitchFamily="18" charset="0"/>
              <a:buNone/>
              <a:defRPr/>
            </a:pPr>
            <a:endParaRPr lang="en-US" altLang="en-US" dirty="0" smtClean="0"/>
          </a:p>
        </p:txBody>
      </p:sp>
      <p:sp>
        <p:nvSpPr>
          <p:cNvPr id="39940" name="AutoShape 3"/>
          <p:cNvSpPr>
            <a:spLocks noChangeArrowheads="1"/>
          </p:cNvSpPr>
          <p:nvPr/>
        </p:nvSpPr>
        <p:spPr bwMode="auto">
          <a:xfrm>
            <a:off x="0" y="0"/>
            <a:ext cx="6858000" cy="9144000"/>
          </a:xfrm>
          <a:prstGeom prst="roundRect">
            <a:avLst>
              <a:gd name="adj" fmla="val 23"/>
            </a:avLst>
          </a:prstGeom>
          <a:solidFill>
            <a:srgbClr val="FFFFFF"/>
          </a:solidFill>
          <a:ln>
            <a:noFill/>
          </a:ln>
          <a:extLst/>
        </p:spPr>
        <p:txBody>
          <a:bodyPr wrap="none" anchor="ctr"/>
          <a:lstStyle>
            <a:lvl1pPr eaLnBrk="0" hangingPunct="0">
              <a:defRPr sz="2400">
                <a:solidFill>
                  <a:schemeClr val="bg1"/>
                </a:solidFill>
                <a:latin typeface="Times New Roman" pitchFamily="18" charset="0"/>
                <a:ea typeface="ＭＳ Ｐゴシック" pitchFamily="34" charset="-128"/>
              </a:defRPr>
            </a:lvl1pPr>
            <a:lvl2pPr marL="742950" indent="-285750" eaLnBrk="0" hangingPunct="0">
              <a:defRPr sz="2400">
                <a:solidFill>
                  <a:schemeClr val="bg1"/>
                </a:solidFill>
                <a:latin typeface="Times New Roman" pitchFamily="18" charset="0"/>
                <a:ea typeface="ＭＳ Ｐゴシック" pitchFamily="34" charset="-128"/>
              </a:defRPr>
            </a:lvl2pPr>
            <a:lvl3pPr marL="1143000" indent="-228600" eaLnBrk="0" hangingPunct="0">
              <a:defRPr sz="2400">
                <a:solidFill>
                  <a:schemeClr val="bg1"/>
                </a:solidFill>
                <a:latin typeface="Times New Roman" pitchFamily="18" charset="0"/>
                <a:ea typeface="ＭＳ Ｐゴシック" pitchFamily="34" charset="-128"/>
              </a:defRPr>
            </a:lvl3pPr>
            <a:lvl4pPr marL="1600200" indent="-228600" eaLnBrk="0" hangingPunct="0">
              <a:defRPr sz="2400">
                <a:solidFill>
                  <a:schemeClr val="bg1"/>
                </a:solidFill>
                <a:latin typeface="Times New Roman" pitchFamily="18" charset="0"/>
                <a:ea typeface="ＭＳ Ｐゴシック" pitchFamily="34" charset="-128"/>
              </a:defRPr>
            </a:lvl4pPr>
            <a:lvl5pPr marL="2057400" indent="-228600" eaLnBrk="0" hangingPunct="0">
              <a:defRPr sz="2400">
                <a:solidFill>
                  <a:schemeClr val="bg1"/>
                </a:solidFill>
                <a:latin typeface="Times New Roman" pitchFamily="18" charset="0"/>
                <a:ea typeface="ＭＳ Ｐゴシック" pitchFamily="34" charset="-128"/>
              </a:defRPr>
            </a:lvl5pPr>
            <a:lvl6pPr marL="25146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6pPr>
            <a:lvl7pPr marL="29718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7pPr>
            <a:lvl8pPr marL="34290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8pPr>
            <a:lvl9pPr marL="38862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9pPr>
          </a:lstStyle>
          <a:p>
            <a:pPr eaLnBrk="1" hangingPunct="1">
              <a:buClr>
                <a:srgbClr val="FFFFFF"/>
              </a:buClr>
              <a:buSzPct val="100000"/>
              <a:buFont typeface="Times New Roman" panose="02020603050405020304" pitchFamily="18" charset="0"/>
              <a:buNone/>
              <a:defRPr/>
            </a:pPr>
            <a:endParaRPr lang="en-US" altLang="en-US" dirty="0" smtClean="0"/>
          </a:p>
        </p:txBody>
      </p:sp>
      <p:sp>
        <p:nvSpPr>
          <p:cNvPr id="39941" name="AutoShape 4"/>
          <p:cNvSpPr>
            <a:spLocks noChangeArrowheads="1"/>
          </p:cNvSpPr>
          <p:nvPr/>
        </p:nvSpPr>
        <p:spPr bwMode="auto">
          <a:xfrm>
            <a:off x="0" y="0"/>
            <a:ext cx="6858000" cy="9144000"/>
          </a:xfrm>
          <a:prstGeom prst="roundRect">
            <a:avLst>
              <a:gd name="adj" fmla="val 23"/>
            </a:avLst>
          </a:prstGeom>
          <a:solidFill>
            <a:srgbClr val="FFFFFF"/>
          </a:solidFill>
          <a:ln>
            <a:noFill/>
          </a:ln>
          <a:extLst/>
        </p:spPr>
        <p:txBody>
          <a:bodyPr wrap="none" anchor="ctr"/>
          <a:lstStyle>
            <a:lvl1pPr eaLnBrk="0" hangingPunct="0">
              <a:defRPr sz="2400">
                <a:solidFill>
                  <a:schemeClr val="bg1"/>
                </a:solidFill>
                <a:latin typeface="Times New Roman" pitchFamily="18" charset="0"/>
                <a:ea typeface="ＭＳ Ｐゴシック" pitchFamily="34" charset="-128"/>
              </a:defRPr>
            </a:lvl1pPr>
            <a:lvl2pPr marL="742950" indent="-285750" eaLnBrk="0" hangingPunct="0">
              <a:defRPr sz="2400">
                <a:solidFill>
                  <a:schemeClr val="bg1"/>
                </a:solidFill>
                <a:latin typeface="Times New Roman" pitchFamily="18" charset="0"/>
                <a:ea typeface="ＭＳ Ｐゴシック" pitchFamily="34" charset="-128"/>
              </a:defRPr>
            </a:lvl2pPr>
            <a:lvl3pPr marL="1143000" indent="-228600" eaLnBrk="0" hangingPunct="0">
              <a:defRPr sz="2400">
                <a:solidFill>
                  <a:schemeClr val="bg1"/>
                </a:solidFill>
                <a:latin typeface="Times New Roman" pitchFamily="18" charset="0"/>
                <a:ea typeface="ＭＳ Ｐゴシック" pitchFamily="34" charset="-128"/>
              </a:defRPr>
            </a:lvl3pPr>
            <a:lvl4pPr marL="1600200" indent="-228600" eaLnBrk="0" hangingPunct="0">
              <a:defRPr sz="2400">
                <a:solidFill>
                  <a:schemeClr val="bg1"/>
                </a:solidFill>
                <a:latin typeface="Times New Roman" pitchFamily="18" charset="0"/>
                <a:ea typeface="ＭＳ Ｐゴシック" pitchFamily="34" charset="-128"/>
              </a:defRPr>
            </a:lvl4pPr>
            <a:lvl5pPr marL="2057400" indent="-228600" eaLnBrk="0" hangingPunct="0">
              <a:defRPr sz="2400">
                <a:solidFill>
                  <a:schemeClr val="bg1"/>
                </a:solidFill>
                <a:latin typeface="Times New Roman" pitchFamily="18" charset="0"/>
                <a:ea typeface="ＭＳ Ｐゴシック" pitchFamily="34" charset="-128"/>
              </a:defRPr>
            </a:lvl5pPr>
            <a:lvl6pPr marL="25146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6pPr>
            <a:lvl7pPr marL="29718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7pPr>
            <a:lvl8pPr marL="34290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8pPr>
            <a:lvl9pPr marL="38862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9pPr>
          </a:lstStyle>
          <a:p>
            <a:pPr eaLnBrk="1" hangingPunct="1">
              <a:buClr>
                <a:srgbClr val="FFFFFF"/>
              </a:buClr>
              <a:buSzPct val="100000"/>
              <a:buFont typeface="Times New Roman" panose="02020603050405020304" pitchFamily="18" charset="0"/>
              <a:buNone/>
              <a:defRPr/>
            </a:pPr>
            <a:endParaRPr lang="en-US" altLang="en-US" dirty="0" smtClean="0"/>
          </a:p>
        </p:txBody>
      </p:sp>
      <p:sp>
        <p:nvSpPr>
          <p:cNvPr id="39942" name="AutoShape 5"/>
          <p:cNvSpPr>
            <a:spLocks noChangeArrowheads="1"/>
          </p:cNvSpPr>
          <p:nvPr/>
        </p:nvSpPr>
        <p:spPr bwMode="auto">
          <a:xfrm>
            <a:off x="0" y="0"/>
            <a:ext cx="6858000" cy="9144000"/>
          </a:xfrm>
          <a:prstGeom prst="roundRect">
            <a:avLst>
              <a:gd name="adj" fmla="val 23"/>
            </a:avLst>
          </a:prstGeom>
          <a:solidFill>
            <a:srgbClr val="FFFFFF"/>
          </a:solidFill>
          <a:ln>
            <a:noFill/>
          </a:ln>
          <a:extLst/>
        </p:spPr>
        <p:txBody>
          <a:bodyPr wrap="none" anchor="ctr"/>
          <a:lstStyle>
            <a:lvl1pPr eaLnBrk="0" hangingPunct="0">
              <a:defRPr sz="2400">
                <a:solidFill>
                  <a:schemeClr val="bg1"/>
                </a:solidFill>
                <a:latin typeface="Times New Roman" pitchFamily="18" charset="0"/>
                <a:ea typeface="ＭＳ Ｐゴシック" pitchFamily="34" charset="-128"/>
              </a:defRPr>
            </a:lvl1pPr>
            <a:lvl2pPr marL="742950" indent="-285750" eaLnBrk="0" hangingPunct="0">
              <a:defRPr sz="2400">
                <a:solidFill>
                  <a:schemeClr val="bg1"/>
                </a:solidFill>
                <a:latin typeface="Times New Roman" pitchFamily="18" charset="0"/>
                <a:ea typeface="ＭＳ Ｐゴシック" pitchFamily="34" charset="-128"/>
              </a:defRPr>
            </a:lvl2pPr>
            <a:lvl3pPr marL="1143000" indent="-228600" eaLnBrk="0" hangingPunct="0">
              <a:defRPr sz="2400">
                <a:solidFill>
                  <a:schemeClr val="bg1"/>
                </a:solidFill>
                <a:latin typeface="Times New Roman" pitchFamily="18" charset="0"/>
                <a:ea typeface="ＭＳ Ｐゴシック" pitchFamily="34" charset="-128"/>
              </a:defRPr>
            </a:lvl3pPr>
            <a:lvl4pPr marL="1600200" indent="-228600" eaLnBrk="0" hangingPunct="0">
              <a:defRPr sz="2400">
                <a:solidFill>
                  <a:schemeClr val="bg1"/>
                </a:solidFill>
                <a:latin typeface="Times New Roman" pitchFamily="18" charset="0"/>
                <a:ea typeface="ＭＳ Ｐゴシック" pitchFamily="34" charset="-128"/>
              </a:defRPr>
            </a:lvl4pPr>
            <a:lvl5pPr marL="2057400" indent="-228600" eaLnBrk="0" hangingPunct="0">
              <a:defRPr sz="2400">
                <a:solidFill>
                  <a:schemeClr val="bg1"/>
                </a:solidFill>
                <a:latin typeface="Times New Roman" pitchFamily="18" charset="0"/>
                <a:ea typeface="ＭＳ Ｐゴシック" pitchFamily="34" charset="-128"/>
              </a:defRPr>
            </a:lvl5pPr>
            <a:lvl6pPr marL="25146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6pPr>
            <a:lvl7pPr marL="29718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7pPr>
            <a:lvl8pPr marL="34290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8pPr>
            <a:lvl9pPr marL="38862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9pPr>
          </a:lstStyle>
          <a:p>
            <a:pPr eaLnBrk="1" hangingPunct="1">
              <a:buClr>
                <a:srgbClr val="FFFFFF"/>
              </a:buClr>
              <a:buSzPct val="100000"/>
              <a:buFont typeface="Times New Roman" panose="02020603050405020304" pitchFamily="18" charset="0"/>
              <a:buNone/>
              <a:defRPr/>
            </a:pPr>
            <a:endParaRPr lang="en-US" altLang="en-US" dirty="0" smtClean="0"/>
          </a:p>
        </p:txBody>
      </p:sp>
      <p:sp>
        <p:nvSpPr>
          <p:cNvPr id="39943" name="AutoShape 6"/>
          <p:cNvSpPr>
            <a:spLocks noChangeArrowheads="1"/>
          </p:cNvSpPr>
          <p:nvPr/>
        </p:nvSpPr>
        <p:spPr bwMode="auto">
          <a:xfrm>
            <a:off x="0" y="0"/>
            <a:ext cx="6858000" cy="9144000"/>
          </a:xfrm>
          <a:prstGeom prst="roundRect">
            <a:avLst>
              <a:gd name="adj" fmla="val 23"/>
            </a:avLst>
          </a:prstGeom>
          <a:solidFill>
            <a:srgbClr val="FFFFFF"/>
          </a:solidFill>
          <a:ln>
            <a:noFill/>
          </a:ln>
          <a:extLst/>
        </p:spPr>
        <p:txBody>
          <a:bodyPr wrap="none" anchor="ctr"/>
          <a:lstStyle>
            <a:lvl1pPr eaLnBrk="0" hangingPunct="0">
              <a:defRPr sz="2400">
                <a:solidFill>
                  <a:schemeClr val="bg1"/>
                </a:solidFill>
                <a:latin typeface="Times New Roman" pitchFamily="18" charset="0"/>
                <a:ea typeface="ＭＳ Ｐゴシック" pitchFamily="34" charset="-128"/>
              </a:defRPr>
            </a:lvl1pPr>
            <a:lvl2pPr marL="742950" indent="-285750" eaLnBrk="0" hangingPunct="0">
              <a:defRPr sz="2400">
                <a:solidFill>
                  <a:schemeClr val="bg1"/>
                </a:solidFill>
                <a:latin typeface="Times New Roman" pitchFamily="18" charset="0"/>
                <a:ea typeface="ＭＳ Ｐゴシック" pitchFamily="34" charset="-128"/>
              </a:defRPr>
            </a:lvl2pPr>
            <a:lvl3pPr marL="1143000" indent="-228600" eaLnBrk="0" hangingPunct="0">
              <a:defRPr sz="2400">
                <a:solidFill>
                  <a:schemeClr val="bg1"/>
                </a:solidFill>
                <a:latin typeface="Times New Roman" pitchFamily="18" charset="0"/>
                <a:ea typeface="ＭＳ Ｐゴシック" pitchFamily="34" charset="-128"/>
              </a:defRPr>
            </a:lvl3pPr>
            <a:lvl4pPr marL="1600200" indent="-228600" eaLnBrk="0" hangingPunct="0">
              <a:defRPr sz="2400">
                <a:solidFill>
                  <a:schemeClr val="bg1"/>
                </a:solidFill>
                <a:latin typeface="Times New Roman" pitchFamily="18" charset="0"/>
                <a:ea typeface="ＭＳ Ｐゴシック" pitchFamily="34" charset="-128"/>
              </a:defRPr>
            </a:lvl4pPr>
            <a:lvl5pPr marL="2057400" indent="-228600" eaLnBrk="0" hangingPunct="0">
              <a:defRPr sz="2400">
                <a:solidFill>
                  <a:schemeClr val="bg1"/>
                </a:solidFill>
                <a:latin typeface="Times New Roman" pitchFamily="18" charset="0"/>
                <a:ea typeface="ＭＳ Ｐゴシック" pitchFamily="34" charset="-128"/>
              </a:defRPr>
            </a:lvl5pPr>
            <a:lvl6pPr marL="25146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6pPr>
            <a:lvl7pPr marL="29718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7pPr>
            <a:lvl8pPr marL="34290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8pPr>
            <a:lvl9pPr marL="3886200" indent="-228600" defTabSz="4572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9pPr>
          </a:lstStyle>
          <a:p>
            <a:pPr eaLnBrk="1" hangingPunct="1">
              <a:buClr>
                <a:srgbClr val="FFFFFF"/>
              </a:buClr>
              <a:buSzPct val="100000"/>
              <a:buFont typeface="Times New Roman" panose="02020603050405020304" pitchFamily="18" charset="0"/>
              <a:buNone/>
              <a:defRPr/>
            </a:pPr>
            <a:endParaRPr lang="en-US" altLang="en-US" dirty="0" smtClean="0"/>
          </a:p>
        </p:txBody>
      </p:sp>
      <p:sp>
        <p:nvSpPr>
          <p:cNvPr id="3079" name="Rectangle 7"/>
          <p:cNvSpPr>
            <a:spLocks noGrp="1" noChangeArrowheads="1"/>
          </p:cNvSpPr>
          <p:nvPr>
            <p:ph type="hdr"/>
          </p:nvPr>
        </p:nvSpPr>
        <p:spPr bwMode="auto">
          <a:xfrm>
            <a:off x="0" y="0"/>
            <a:ext cx="2962275" cy="4476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eaLnBrk="1" hangingPunct="1">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6" charset="0"/>
                <a:ea typeface="DejaVu Sans" pitchFamily="32" charset="0"/>
                <a:cs typeface="DejaVu Sans" pitchFamily="32" charset="0"/>
              </a:defRPr>
            </a:lvl1pPr>
          </a:lstStyle>
          <a:p>
            <a:pPr>
              <a:defRPr/>
            </a:pPr>
            <a:endParaRPr lang="en-US"/>
          </a:p>
        </p:txBody>
      </p:sp>
      <p:sp>
        <p:nvSpPr>
          <p:cNvPr id="3080" name="Rectangle 8"/>
          <p:cNvSpPr>
            <a:spLocks noGrp="1" noChangeArrowheads="1"/>
          </p:cNvSpPr>
          <p:nvPr>
            <p:ph type="dt"/>
          </p:nvPr>
        </p:nvSpPr>
        <p:spPr bwMode="auto">
          <a:xfrm>
            <a:off x="3884613" y="0"/>
            <a:ext cx="2962275" cy="4476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eaLnBrk="1" hangingPunct="1">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6" charset="0"/>
                <a:ea typeface="DejaVu Sans" pitchFamily="32" charset="0"/>
                <a:cs typeface="DejaVu Sans" pitchFamily="32" charset="0"/>
              </a:defRPr>
            </a:lvl1pPr>
          </a:lstStyle>
          <a:p>
            <a:pPr>
              <a:defRPr/>
            </a:pPr>
            <a:endParaRPr lang="en-US"/>
          </a:p>
        </p:txBody>
      </p:sp>
      <p:sp>
        <p:nvSpPr>
          <p:cNvPr id="35850" name="Rectangle 9"/>
          <p:cNvSpPr>
            <a:spLocks noGrp="1" noRot="1" noChangeAspect="1" noChangeArrowheads="1"/>
          </p:cNvSpPr>
          <p:nvPr>
            <p:ph type="sldImg"/>
          </p:nvPr>
        </p:nvSpPr>
        <p:spPr bwMode="auto">
          <a:xfrm>
            <a:off x="1143000" y="685800"/>
            <a:ext cx="4562475" cy="3419475"/>
          </a:xfrm>
          <a:prstGeom prst="rect">
            <a:avLst/>
          </a:prstGeom>
          <a:solidFill>
            <a:srgbClr val="FFFFFF"/>
          </a:solidFill>
          <a:ln w="9360">
            <a:solidFill>
              <a:srgbClr val="000000"/>
            </a:solidFill>
            <a:miter lim="800000"/>
            <a:headEnd/>
            <a:tailEnd/>
          </a:ln>
        </p:spPr>
      </p:sp>
      <p:sp>
        <p:nvSpPr>
          <p:cNvPr id="3082" name="Rectangle 10"/>
          <p:cNvSpPr>
            <a:spLocks noGrp="1" noChangeArrowheads="1"/>
          </p:cNvSpPr>
          <p:nvPr>
            <p:ph type="body"/>
          </p:nvPr>
        </p:nvSpPr>
        <p:spPr bwMode="auto">
          <a:xfrm>
            <a:off x="685800" y="4343400"/>
            <a:ext cx="5476875" cy="41052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noProof="0" smtClean="0"/>
          </a:p>
        </p:txBody>
      </p:sp>
      <p:sp>
        <p:nvSpPr>
          <p:cNvPr id="3083" name="Rectangle 11"/>
          <p:cNvSpPr>
            <a:spLocks noGrp="1" noChangeArrowheads="1"/>
          </p:cNvSpPr>
          <p:nvPr>
            <p:ph type="ftr"/>
          </p:nvPr>
        </p:nvSpPr>
        <p:spPr bwMode="auto">
          <a:xfrm>
            <a:off x="0" y="8685213"/>
            <a:ext cx="2962275" cy="44767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eaLnBrk="1" hangingPunct="1">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6" charset="0"/>
                <a:ea typeface="DejaVu Sans" pitchFamily="32" charset="0"/>
                <a:cs typeface="DejaVu Sans" pitchFamily="32" charset="0"/>
              </a:defRPr>
            </a:lvl1pPr>
          </a:lstStyle>
          <a:p>
            <a:pPr>
              <a:defRPr/>
            </a:pPr>
            <a:endParaRPr lang="en-US"/>
          </a:p>
        </p:txBody>
      </p:sp>
      <p:sp>
        <p:nvSpPr>
          <p:cNvPr id="3084" name="Rectangle 12"/>
          <p:cNvSpPr>
            <a:spLocks noGrp="1" noChangeArrowheads="1"/>
          </p:cNvSpPr>
          <p:nvPr>
            <p:ph type="sldNum"/>
          </p:nvPr>
        </p:nvSpPr>
        <p:spPr bwMode="auto">
          <a:xfrm>
            <a:off x="3884613" y="8685213"/>
            <a:ext cx="2962275" cy="44767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eaLnBrk="1" hangingPunct="1">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pPr>
              <a:defRPr/>
            </a:pPr>
            <a:fld id="{C8425C93-EB55-4914-98A8-D97051717B0F}" type="slidenum">
              <a:rPr lang="en-US" altLang="en-US"/>
              <a:pPr>
                <a:defRPr/>
              </a:pPr>
              <a:t>‹#›</a:t>
            </a:fld>
            <a:endParaRPr lang="en-US" altLang="en-US" dirty="0"/>
          </a:p>
        </p:txBody>
      </p:sp>
    </p:spTree>
    <p:extLst>
      <p:ext uri="{BB962C8B-B14F-4D97-AF65-F5344CB8AC3E}">
        <p14:creationId xmlns:p14="http://schemas.microsoft.com/office/powerpoint/2010/main" val="418164184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ＭＳ Ｐゴシック" charset="-128"/>
        <a:cs typeface="ＭＳ Ｐゴシック" charset="-128"/>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ＭＳ Ｐゴシック"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ＭＳ Ｐゴシック"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ＭＳ Ｐゴシック"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2"/>
          <p:cNvSpPr>
            <a:spLocks noGrp="1" noChangeArrowheads="1"/>
          </p:cNvSpPr>
          <p:nvPr>
            <p:ph type="sldNum" sz="quarter"/>
          </p:nvPr>
        </p:nvSpPr>
        <p:spPr>
          <a:noFill/>
        </p:spPr>
        <p:txBody>
          <a:bodyPr/>
          <a:lstStyle/>
          <a:p>
            <a:fld id="{9A14B9B5-3987-493A-AD9B-C65984FB3FEF}" type="slidenum">
              <a:rPr lang="en-US" altLang="en-US" smtClean="0"/>
              <a:pPr/>
              <a:t>1</a:t>
            </a:fld>
            <a:endParaRPr lang="en-US" altLang="en-US" smtClean="0"/>
          </a:p>
        </p:txBody>
      </p:sp>
      <p:sp>
        <p:nvSpPr>
          <p:cNvPr id="3686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p>
            <a:pPr eaLnBrk="1" hangingPunct="1">
              <a:buClr>
                <a:srgbClr val="FFFFFF"/>
              </a:buClr>
              <a:buSzPct val="100000"/>
              <a:buFont typeface="Times New Roman" pitchFamily="18" charset="0"/>
              <a:buNone/>
            </a:pPr>
            <a:endParaRPr lang="en-US" altLang="en-US"/>
          </a:p>
        </p:txBody>
      </p:sp>
      <p:sp>
        <p:nvSpPr>
          <p:cNvPr id="36868" name="Rectangle 2"/>
          <p:cNvSpPr>
            <a:spLocks noGrp="1" noChangeArrowheads="1"/>
          </p:cNvSpPr>
          <p:nvPr>
            <p:ph type="body"/>
          </p:nvPr>
        </p:nvSpPr>
        <p:spPr>
          <a:xfrm>
            <a:off x="685800" y="4343400"/>
            <a:ext cx="5478463" cy="4106863"/>
          </a:xfrm>
          <a:noFill/>
          <a:ln/>
        </p:spPr>
        <p:txBody>
          <a:bodyPr wrap="none" anchor="ctr"/>
          <a:lstStyle/>
          <a:p>
            <a:endParaRPr lang="en-US" altLang="en-US" smtClean="0">
              <a:latin typeface="Times New Roman" pitchFamily="18" charset="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2"/>
          <p:cNvSpPr>
            <a:spLocks noGrp="1" noChangeArrowheads="1"/>
          </p:cNvSpPr>
          <p:nvPr>
            <p:ph type="sldNum" sz="quarter"/>
          </p:nvPr>
        </p:nvSpPr>
        <p:spPr>
          <a:noFill/>
        </p:spPr>
        <p:txBody>
          <a:bodyPr/>
          <a:lstStyle/>
          <a:p>
            <a:fld id="{9A14B9B5-3987-493A-AD9B-C65984FB3FEF}" type="slidenum">
              <a:rPr lang="en-US" altLang="en-US" smtClean="0"/>
              <a:pPr/>
              <a:t>27</a:t>
            </a:fld>
            <a:endParaRPr lang="en-US" altLang="en-US" smtClean="0"/>
          </a:p>
        </p:txBody>
      </p:sp>
      <p:sp>
        <p:nvSpPr>
          <p:cNvPr id="3686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p>
            <a:pPr eaLnBrk="1" hangingPunct="1">
              <a:buClr>
                <a:srgbClr val="FFFFFF"/>
              </a:buClr>
              <a:buSzPct val="100000"/>
              <a:buFont typeface="Times New Roman" pitchFamily="18" charset="0"/>
              <a:buNone/>
            </a:pPr>
            <a:endParaRPr lang="en-US" altLang="en-US"/>
          </a:p>
        </p:txBody>
      </p:sp>
      <p:sp>
        <p:nvSpPr>
          <p:cNvPr id="36868" name="Rectangle 2"/>
          <p:cNvSpPr>
            <a:spLocks noGrp="1" noChangeArrowheads="1"/>
          </p:cNvSpPr>
          <p:nvPr>
            <p:ph type="body"/>
          </p:nvPr>
        </p:nvSpPr>
        <p:spPr>
          <a:xfrm>
            <a:off x="685800" y="4343400"/>
            <a:ext cx="5478463" cy="4106863"/>
          </a:xfrm>
          <a:noFill/>
          <a:ln/>
        </p:spPr>
        <p:txBody>
          <a:bodyPr wrap="none" anchor="ctr"/>
          <a:lstStyle/>
          <a:p>
            <a:endParaRPr lang="en-US" altLang="en-US" smtClean="0">
              <a:latin typeface="Times New Roman" pitchFamily="18" charset="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2"/>
          <p:cNvSpPr>
            <a:spLocks noGrp="1" noChangeArrowheads="1"/>
          </p:cNvSpPr>
          <p:nvPr>
            <p:ph type="sldNum" sz="quarter"/>
          </p:nvPr>
        </p:nvSpPr>
        <p:spPr>
          <a:noFill/>
        </p:spPr>
        <p:txBody>
          <a:bodyPr/>
          <a:lstStyle/>
          <a:p>
            <a:fld id="{9A14B9B5-3987-493A-AD9B-C65984FB3FEF}" type="slidenum">
              <a:rPr lang="en-US" altLang="en-US" smtClean="0"/>
              <a:pPr/>
              <a:t>65</a:t>
            </a:fld>
            <a:endParaRPr lang="en-US" altLang="en-US" smtClean="0"/>
          </a:p>
        </p:txBody>
      </p:sp>
      <p:sp>
        <p:nvSpPr>
          <p:cNvPr id="3686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p>
            <a:pPr eaLnBrk="1" hangingPunct="1">
              <a:buClr>
                <a:srgbClr val="FFFFFF"/>
              </a:buClr>
              <a:buSzPct val="100000"/>
              <a:buFont typeface="Times New Roman" pitchFamily="18" charset="0"/>
              <a:buNone/>
            </a:pPr>
            <a:endParaRPr lang="en-US" altLang="en-US"/>
          </a:p>
        </p:txBody>
      </p:sp>
      <p:sp>
        <p:nvSpPr>
          <p:cNvPr id="36868" name="Rectangle 2"/>
          <p:cNvSpPr>
            <a:spLocks noGrp="1" noChangeArrowheads="1"/>
          </p:cNvSpPr>
          <p:nvPr>
            <p:ph type="body"/>
          </p:nvPr>
        </p:nvSpPr>
        <p:spPr>
          <a:xfrm>
            <a:off x="685800" y="4343400"/>
            <a:ext cx="5478463" cy="4106863"/>
          </a:xfrm>
          <a:noFill/>
          <a:ln/>
        </p:spPr>
        <p:txBody>
          <a:bodyPr wrap="none" anchor="ctr"/>
          <a:lstStyle/>
          <a:p>
            <a:endParaRPr lang="en-US" altLang="en-US" smtClean="0">
              <a:latin typeface="Times New Roman" pitchFamily="18" charset="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12"/>
          <p:cNvSpPr>
            <a:spLocks noGrp="1" noChangeArrowheads="1"/>
          </p:cNvSpPr>
          <p:nvPr>
            <p:ph type="sldNum" sz="quarter"/>
          </p:nvPr>
        </p:nvSpPr>
        <p:spPr>
          <a:noFill/>
        </p:spPr>
        <p:txBody>
          <a:bodyPr/>
          <a:lstStyle/>
          <a:p>
            <a:fld id="{D20ABE78-1FB9-4280-ACC4-BD24B441FB0E}" type="slidenum">
              <a:rPr lang="en-US" altLang="en-US" smtClean="0">
                <a:ea typeface="ＭＳ Ｐゴシック" pitchFamily="34" charset="-128"/>
              </a:rPr>
              <a:pPr/>
              <a:t>66</a:t>
            </a:fld>
            <a:endParaRPr lang="en-US" altLang="en-US" smtClean="0">
              <a:ea typeface="ＭＳ Ｐゴシック" pitchFamily="34" charset="-128"/>
            </a:endParaRPr>
          </a:p>
        </p:txBody>
      </p:sp>
      <p:sp>
        <p:nvSpPr>
          <p:cNvPr id="6349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p>
            <a:endParaRPr lang="en-US" altLang="en-US"/>
          </a:p>
        </p:txBody>
      </p:sp>
      <p:sp>
        <p:nvSpPr>
          <p:cNvPr id="63492" name="Rectangle 2"/>
          <p:cNvSpPr>
            <a:spLocks noGrp="1" noChangeArrowheads="1"/>
          </p:cNvSpPr>
          <p:nvPr>
            <p:ph type="body"/>
          </p:nvPr>
        </p:nvSpPr>
        <p:spPr>
          <a:xfrm>
            <a:off x="685800" y="4343400"/>
            <a:ext cx="5478463" cy="4106863"/>
          </a:xfrm>
          <a:noFill/>
          <a:ln/>
        </p:spPr>
        <p:txBody>
          <a:bodyPr wrap="none" anchor="ctr"/>
          <a:lstStyle/>
          <a:p>
            <a:endParaRPr lang="en-US" altLang="en-US" smtClean="0">
              <a:latin typeface="Times New Roman" pitchFamily="18" charset="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descr="covertitleart.png"/>
          <p:cNvPicPr>
            <a:picLocks noChangeAspect="1"/>
          </p:cNvPicPr>
          <p:nvPr/>
        </p:nvPicPr>
        <p:blipFill>
          <a:blip r:embed="rId2" cstate="print"/>
          <a:srcRect r="17824"/>
          <a:stretch>
            <a:fillRect/>
          </a:stretch>
        </p:blipFill>
        <p:spPr bwMode="auto">
          <a:xfrm>
            <a:off x="0" y="0"/>
            <a:ext cx="9144000" cy="6858000"/>
          </a:xfrm>
          <a:prstGeom prst="rect">
            <a:avLst/>
          </a:prstGeom>
          <a:noFill/>
          <a:ln w="9525">
            <a:noFill/>
            <a:miter lim="800000"/>
            <a:headEnd/>
            <a:tailEnd/>
          </a:ln>
        </p:spPr>
      </p:pic>
      <p:pic>
        <p:nvPicPr>
          <p:cNvPr id="5" name="Picture 9" descr="covertitleart.png"/>
          <p:cNvPicPr>
            <a:picLocks noChangeAspect="1"/>
          </p:cNvPicPr>
          <p:nvPr/>
        </p:nvPicPr>
        <p:blipFill>
          <a:blip r:embed="rId2" cstate="print"/>
          <a:srcRect r="17824"/>
          <a:stretch>
            <a:fillRect/>
          </a:stretch>
        </p:blipFill>
        <p:spPr bwMode="auto">
          <a:xfrm>
            <a:off x="0" y="0"/>
            <a:ext cx="9144000" cy="6858000"/>
          </a:xfrm>
          <a:prstGeom prst="rect">
            <a:avLst/>
          </a:prstGeom>
          <a:noFill/>
          <a:ln w="9525">
            <a:noFill/>
            <a:miter lim="800000"/>
            <a:headEnd/>
            <a:tailEnd/>
          </a:ln>
        </p:spPr>
      </p:pic>
      <p:sp>
        <p:nvSpPr>
          <p:cNvPr id="6" name="Rectangle 2"/>
          <p:cNvSpPr txBox="1">
            <a:spLocks noChangeArrowheads="1"/>
          </p:cNvSpPr>
          <p:nvPr/>
        </p:nvSpPr>
        <p:spPr bwMode="auto">
          <a:xfrm>
            <a:off x="0" y="0"/>
            <a:ext cx="9144000" cy="1676400"/>
          </a:xfrm>
          <a:prstGeom prst="round2DiagRect">
            <a:avLst/>
          </a:prstGeom>
          <a:solidFill>
            <a:srgbClr val="E6E100"/>
          </a:solidFill>
          <a:ln w="38100" cap="flat" cmpd="sng" algn="ctr">
            <a:solidFill>
              <a:srgbClr val="114F96"/>
            </a:solidFill>
            <a:prstDash val="solid"/>
            <a:miter lim="800000"/>
            <a:headEnd type="none" w="med" len="med"/>
            <a:tailEnd type="none" w="med" len="med"/>
          </a:ln>
          <a:effectLst/>
        </p:spPr>
        <p:txBody>
          <a:bodyPr anchor="ctr"/>
          <a:lstStyle>
            <a:lvl1pPr>
              <a:defRPr sz="4400" b="1" baseline="0"/>
            </a:lvl1pPr>
          </a:lstStyle>
          <a:p>
            <a:pPr algn="ctr" defTabSz="914400">
              <a:defRPr/>
            </a:pPr>
            <a:endParaRPr lang="en-US" kern="0" dirty="0">
              <a:solidFill>
                <a:srgbClr val="222222"/>
              </a:solidFill>
              <a:latin typeface="+mj-lt"/>
              <a:ea typeface="ＭＳ Ｐゴシック" charset="-128"/>
              <a:cs typeface="ＭＳ Ｐゴシック" charset="-128"/>
            </a:endParaRPr>
          </a:p>
        </p:txBody>
      </p:sp>
      <p:sp>
        <p:nvSpPr>
          <p:cNvPr id="7" name="Rectangle 3"/>
          <p:cNvSpPr txBox="1">
            <a:spLocks noChangeArrowheads="1"/>
          </p:cNvSpPr>
          <p:nvPr/>
        </p:nvSpPr>
        <p:spPr bwMode="auto">
          <a:xfrm>
            <a:off x="0" y="5562600"/>
            <a:ext cx="9144000" cy="1295400"/>
          </a:xfrm>
          <a:prstGeom prst="round2DiagRect">
            <a:avLst/>
          </a:prstGeom>
          <a:solidFill>
            <a:schemeClr val="tx1"/>
          </a:solidFill>
          <a:ln w="38100" cap="flat" cmpd="sng" algn="ctr">
            <a:solidFill>
              <a:srgbClr val="114F96"/>
            </a:solidFill>
            <a:prstDash val="solid"/>
            <a:miter lim="800000"/>
            <a:headEnd type="none" w="med" len="med"/>
            <a:tailEnd type="none" w="med" len="med"/>
          </a:ln>
        </p:spPr>
        <p:txBody>
          <a:bodyPr/>
          <a:lstStyle>
            <a:lvl1pPr marL="0" indent="0" algn="l">
              <a:buFontTx/>
              <a:buNone/>
              <a:defRPr sz="2800" b="1" i="0" baseline="0">
                <a:solidFill>
                  <a:srgbClr val="CCFFCC"/>
                </a:solidFill>
                <a:latin typeface="+mj-lt"/>
                <a:ea typeface="Batang" pitchFamily="18" charset="-127"/>
              </a:defRPr>
            </a:lvl1pPr>
          </a:lstStyle>
          <a:p>
            <a:pPr defTabSz="914400">
              <a:spcBef>
                <a:spcPct val="20000"/>
              </a:spcBef>
              <a:defRPr/>
            </a:pPr>
            <a:r>
              <a:rPr lang="en-US" kern="0" dirty="0" smtClean="0">
                <a:cs typeface="ＭＳ Ｐゴシック" charset="-128"/>
              </a:rPr>
              <a:t>INVITATION TO </a:t>
            </a:r>
          </a:p>
          <a:p>
            <a:pPr defTabSz="914400">
              <a:spcBef>
                <a:spcPct val="20000"/>
              </a:spcBef>
              <a:defRPr/>
            </a:pPr>
            <a:r>
              <a:rPr lang="en-US" kern="0" dirty="0" smtClean="0">
                <a:cs typeface="ＭＳ Ｐゴシック" charset="-128"/>
              </a:rPr>
              <a:t>Computer Science</a:t>
            </a:r>
            <a:endParaRPr lang="en-US" kern="0" dirty="0">
              <a:cs typeface="ＭＳ Ｐゴシック" charset="-128"/>
            </a:endParaRPr>
          </a:p>
        </p:txBody>
      </p:sp>
      <p:sp>
        <p:nvSpPr>
          <p:cNvPr id="8" name="Rectangle 1"/>
          <p:cNvSpPr txBox="1">
            <a:spLocks noChangeArrowheads="1"/>
          </p:cNvSpPr>
          <p:nvPr/>
        </p:nvSpPr>
        <p:spPr bwMode="auto">
          <a:xfrm>
            <a:off x="533400" y="381000"/>
            <a:ext cx="8077200" cy="1143000"/>
          </a:xfrm>
          <a:prstGeom prst="rect">
            <a:avLst/>
          </a:prstGeom>
          <a:noFill/>
          <a:ln>
            <a:noFill/>
          </a:ln>
          <a:extLst/>
        </p:spPr>
        <p:txBody>
          <a:bodyPr anchor="ctr"/>
          <a:lstStyle>
            <a:lvl1pPr eaLnBrk="0" hangingPunct="0">
              <a:defRPr sz="2400">
                <a:solidFill>
                  <a:schemeClr val="bg1"/>
                </a:solidFill>
                <a:latin typeface="Times New Roman" pitchFamily="18" charset="0"/>
                <a:ea typeface="ＭＳ Ｐゴシック" pitchFamily="34" charset="-128"/>
              </a:defRPr>
            </a:lvl1pPr>
            <a:lvl2pPr marL="742950" indent="-285750" eaLnBrk="0" hangingPunct="0">
              <a:defRPr sz="2400">
                <a:solidFill>
                  <a:schemeClr val="bg1"/>
                </a:solidFill>
                <a:latin typeface="Times New Roman" pitchFamily="18" charset="0"/>
                <a:ea typeface="ＭＳ Ｐゴシック" pitchFamily="34" charset="-128"/>
              </a:defRPr>
            </a:lvl2pPr>
            <a:lvl3pPr marL="1143000" indent="-228600" eaLnBrk="0" hangingPunct="0">
              <a:defRPr sz="2400">
                <a:solidFill>
                  <a:schemeClr val="bg1"/>
                </a:solidFill>
                <a:latin typeface="Times New Roman" pitchFamily="18" charset="0"/>
                <a:ea typeface="ＭＳ Ｐゴシック" pitchFamily="34" charset="-128"/>
              </a:defRPr>
            </a:lvl3pPr>
            <a:lvl4pPr marL="1600200" indent="-228600" eaLnBrk="0" hangingPunct="0">
              <a:defRPr sz="2400">
                <a:solidFill>
                  <a:schemeClr val="bg1"/>
                </a:solidFill>
                <a:latin typeface="Times New Roman" pitchFamily="18" charset="0"/>
                <a:ea typeface="ＭＳ Ｐゴシック" pitchFamily="34" charset="-128"/>
              </a:defRPr>
            </a:lvl4pPr>
            <a:lvl5pPr marL="2057400" indent="-228600" eaLnBrk="0" hangingPunct="0">
              <a:defRPr sz="2400">
                <a:solidFill>
                  <a:schemeClr val="bg1"/>
                </a:solidFill>
                <a:latin typeface="Times New Roman" pitchFamily="18" charset="0"/>
                <a:ea typeface="ＭＳ Ｐゴシック" pitchFamily="34" charset="-128"/>
              </a:defRPr>
            </a:lvl5pPr>
            <a:lvl6pPr marL="2514600" indent="-2286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6pPr>
            <a:lvl7pPr marL="2971800" indent="-2286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7pPr>
            <a:lvl8pPr marL="3429000" indent="-2286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8pPr>
            <a:lvl9pPr marL="3886200" indent="-228600" eaLnBrk="0" fontAlgn="base" hangingPunct="0">
              <a:spcBef>
                <a:spcPct val="0"/>
              </a:spcBef>
              <a:spcAft>
                <a:spcPct val="0"/>
              </a:spcAft>
              <a:buClr>
                <a:srgbClr val="FFFFFF"/>
              </a:buClr>
              <a:buSzPct val="100000"/>
              <a:buFont typeface="Times New Roman" pitchFamily="18" charset="0"/>
              <a:defRPr sz="2400">
                <a:solidFill>
                  <a:schemeClr val="bg1"/>
                </a:solidFill>
                <a:latin typeface="Times New Roman" pitchFamily="18" charset="0"/>
                <a:ea typeface="ＭＳ Ｐゴシック" pitchFamily="34" charset="-128"/>
              </a:defRPr>
            </a:lvl9pPr>
          </a:lstStyle>
          <a:p>
            <a:pPr algn="ctr" defTabSz="914400">
              <a:defRPr/>
            </a:pPr>
            <a:endParaRPr lang="en-US" altLang="en-US" sz="3600" dirty="0" smtClean="0">
              <a:solidFill>
                <a:srgbClr val="222222"/>
              </a:solidFill>
              <a:latin typeface="Arial" pitchFamily="34" charset="0"/>
            </a:endParaRPr>
          </a:p>
        </p:txBody>
      </p:sp>
      <p:sp>
        <p:nvSpPr>
          <p:cNvPr id="324610" name="Rectangle 2"/>
          <p:cNvSpPr>
            <a:spLocks noGrp="1" noChangeArrowheads="1"/>
          </p:cNvSpPr>
          <p:nvPr>
            <p:ph type="ctrTitle"/>
          </p:nvPr>
        </p:nvSpPr>
        <p:spPr>
          <a:xfrm>
            <a:off x="685800" y="1905000"/>
            <a:ext cx="7772400" cy="1905000"/>
          </a:xfrm>
          <a:solidFill>
            <a:srgbClr val="FFF948"/>
          </a:solidFill>
          <a:ln w="38100" cap="flat" cmpd="sng" algn="ctr">
            <a:solidFill>
              <a:srgbClr val="114F96"/>
            </a:solidFill>
            <a:prstDash val="solid"/>
            <a:miter lim="800000"/>
            <a:headEnd type="none" w="med" len="med"/>
            <a:tailEnd type="none" w="med" len="med"/>
          </a:ln>
          <a:effectLst/>
        </p:spPr>
        <p:txBody>
          <a:bodyPr/>
          <a:lstStyle>
            <a:lvl1pPr>
              <a:defRPr sz="4400"/>
            </a:lvl1pPr>
          </a:lstStyle>
          <a:p>
            <a:r>
              <a:rPr lang="en-US" dirty="0"/>
              <a:t>Click to edit Master title style</a:t>
            </a:r>
          </a:p>
        </p:txBody>
      </p:sp>
      <p:sp>
        <p:nvSpPr>
          <p:cNvPr id="324611" name="Rectangle 3"/>
          <p:cNvSpPr>
            <a:spLocks noGrp="1" noChangeArrowheads="1"/>
          </p:cNvSpPr>
          <p:nvPr>
            <p:ph type="subTitle" idx="1"/>
          </p:nvPr>
        </p:nvSpPr>
        <p:spPr>
          <a:xfrm>
            <a:off x="914400" y="4191000"/>
            <a:ext cx="7239000" cy="1295400"/>
          </a:xfrm>
          <a:solidFill>
            <a:srgbClr val="FFF948"/>
          </a:solidFill>
          <a:ln w="38100" cap="flat" cmpd="sng" algn="ctr">
            <a:solidFill>
              <a:srgbClr val="114F96"/>
            </a:solidFill>
            <a:prstDash val="solid"/>
            <a:miter lim="800000"/>
            <a:headEnd type="none" w="med" len="med"/>
            <a:tailEnd type="none" w="med" len="med"/>
          </a:ln>
        </p:spPr>
        <p:txBody>
          <a:bodyPr/>
          <a:lstStyle>
            <a:lvl1pPr marL="0" indent="0" algn="ctr">
              <a:buFontTx/>
              <a:buNone/>
              <a:defRPr sz="3400" b="1" i="1">
                <a:solidFill>
                  <a:srgbClr val="CCFFCC"/>
                </a:solidFill>
              </a:defRPr>
            </a:lvl1pPr>
          </a:lstStyle>
          <a:p>
            <a:r>
              <a:rPr lang="en-US" dirty="0"/>
              <a:t>Click to edit Master subtitle style</a:t>
            </a:r>
          </a:p>
        </p:txBody>
      </p:sp>
      <p:sp>
        <p:nvSpPr>
          <p:cNvPr id="9" name="Date Placeholder 8"/>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buClr>
                <a:srgbClr val="FFFFFF"/>
              </a:buClr>
              <a:buSzPct val="100000"/>
              <a:buFont typeface="Times New Roman" charset="0"/>
              <a:buNone/>
              <a:defRPr sz="1400">
                <a:solidFill>
                  <a:srgbClr val="222222"/>
                </a:solidFill>
                <a:latin typeface="Times New Roman" charset="0"/>
                <a:ea typeface="+mn-ea"/>
              </a:defRPr>
            </a:lvl1pPr>
          </a:lstStyle>
          <a:p>
            <a:pPr>
              <a:defRPr/>
            </a:pPr>
            <a:endParaRPr lang="en-US"/>
          </a:p>
        </p:txBody>
      </p:sp>
      <p:sp>
        <p:nvSpPr>
          <p:cNvPr id="10" name="Rectangle 9"/>
          <p:cNvSpPr>
            <a:spLocks noGrp="1" noChangeArrowheads="1"/>
          </p:cNvSpPr>
          <p:nvPr>
            <p:ph type="sldNum" sz="quarter" idx="11"/>
          </p:nvPr>
        </p:nvSpPr>
        <p:spPr>
          <a:xfrm>
            <a:off x="6553200" y="6248400"/>
            <a:ext cx="1905000" cy="457200"/>
          </a:xfrm>
        </p:spPr>
        <p:txBody>
          <a:bodyPr/>
          <a:lstStyle>
            <a:lvl1pPr>
              <a:defRPr>
                <a:latin typeface="Times New Roman" pitchFamily="18" charset="0"/>
              </a:defRPr>
            </a:lvl1pPr>
          </a:lstStyle>
          <a:p>
            <a:pPr>
              <a:defRPr/>
            </a:pPr>
            <a:fld id="{3C130B58-2D2D-4E38-AEB5-470A5E062F9D}" type="slidenum">
              <a:rPr lang="en-US" altLang="en-US"/>
              <a:pPr>
                <a:defRPr/>
              </a:pPr>
              <a:t>‹#›</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r>
              <a:rPr lang="en-US"/>
              <a:t>Invitation to Computer Science, 7th Edition</a:t>
            </a:r>
          </a:p>
        </p:txBody>
      </p:sp>
      <p:sp>
        <p:nvSpPr>
          <p:cNvPr id="5" name="Rectangle 5"/>
          <p:cNvSpPr>
            <a:spLocks noGrp="1" noChangeArrowheads="1"/>
          </p:cNvSpPr>
          <p:nvPr>
            <p:ph type="sldNum" sz="quarter" idx="11"/>
          </p:nvPr>
        </p:nvSpPr>
        <p:spPr>
          <a:ln/>
        </p:spPr>
        <p:txBody>
          <a:bodyPr/>
          <a:lstStyle>
            <a:lvl1pPr>
              <a:defRPr/>
            </a:lvl1pPr>
          </a:lstStyle>
          <a:p>
            <a:pPr>
              <a:defRPr/>
            </a:pPr>
            <a:fld id="{5D81A105-9D04-4703-8C1C-C20C54F6BCE9}" type="slidenum">
              <a:rPr lang="en-US" altLang="en-US"/>
              <a:pPr>
                <a:defRPr/>
              </a:pPr>
              <a:t>‹#›</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81000"/>
            <a:ext cx="2019300"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381000"/>
            <a:ext cx="59055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r>
              <a:rPr lang="en-US"/>
              <a:t>Invitation to Computer Science, 7th Edition</a:t>
            </a:r>
          </a:p>
        </p:txBody>
      </p:sp>
      <p:sp>
        <p:nvSpPr>
          <p:cNvPr id="5" name="Rectangle 5"/>
          <p:cNvSpPr>
            <a:spLocks noGrp="1" noChangeArrowheads="1"/>
          </p:cNvSpPr>
          <p:nvPr>
            <p:ph type="sldNum" sz="quarter" idx="11"/>
          </p:nvPr>
        </p:nvSpPr>
        <p:spPr>
          <a:ln/>
        </p:spPr>
        <p:txBody>
          <a:bodyPr/>
          <a:lstStyle>
            <a:lvl1pPr>
              <a:defRPr/>
            </a:lvl1pPr>
          </a:lstStyle>
          <a:p>
            <a:pPr>
              <a:defRPr/>
            </a:pPr>
            <a:fld id="{121B24D2-2339-4417-AE06-E87B4F8B27B1}" type="slidenum">
              <a:rPr lang="en-US" altLang="en-US"/>
              <a:pPr>
                <a:defRPr/>
              </a:pPr>
              <a:t>‹#›</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67675" cy="11334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981200"/>
            <a:ext cx="3957638" cy="4257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981200"/>
            <a:ext cx="3957637" cy="4257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idx="10"/>
          </p:nvPr>
        </p:nvSpPr>
        <p:spPr>
          <a:xfrm>
            <a:off x="533400" y="6324600"/>
            <a:ext cx="5857875" cy="396875"/>
          </a:xfrm>
        </p:spPr>
        <p:txBody>
          <a:bodyPr/>
          <a:lstStyle>
            <a:lvl1pPr>
              <a:defRPr/>
            </a:lvl1pPr>
          </a:lstStyle>
          <a:p>
            <a:pPr>
              <a:defRPr/>
            </a:pPr>
            <a:r>
              <a:rPr lang="en-US"/>
              <a:t>Invitation to Computer Science, 7th Edition</a:t>
            </a:r>
          </a:p>
        </p:txBody>
      </p:sp>
      <p:sp>
        <p:nvSpPr>
          <p:cNvPr id="6" name="Slide Number Placeholder 5"/>
          <p:cNvSpPr>
            <a:spLocks noGrp="1"/>
          </p:cNvSpPr>
          <p:nvPr>
            <p:ph type="sldNum" idx="11"/>
          </p:nvPr>
        </p:nvSpPr>
        <p:spPr>
          <a:xfrm>
            <a:off x="6553200" y="6324600"/>
            <a:ext cx="1895475" cy="396875"/>
          </a:xfrm>
        </p:spPr>
        <p:txBody>
          <a:bodyPr/>
          <a:lstStyle>
            <a:lvl1pPr>
              <a:defRPr/>
            </a:lvl1pPr>
          </a:lstStyle>
          <a:p>
            <a:pPr>
              <a:defRPr/>
            </a:pPr>
            <a:fld id="{AE60D0AD-952A-49B0-AC39-482C8DAC213B}" type="slidenum">
              <a:rPr lang="en-US" altLang="en-US"/>
              <a:pPr>
                <a:defRPr/>
              </a:pPr>
              <a:t>‹#›</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a:xfrm>
            <a:off x="6727032" y="6407944"/>
            <a:ext cx="1920240" cy="365760"/>
          </a:xfrm>
          <a:prstGeom prst="rect">
            <a:avLst/>
          </a:prstGeom>
        </p:spPr>
        <p:txBody>
          <a:bodyPr/>
          <a:lstStyle>
            <a:lvl1pPr>
              <a:defRPr>
                <a:solidFill>
                  <a:srgbClr val="FFFFFF"/>
                </a:solidFill>
              </a:defRPr>
            </a:lvl1pPr>
            <a:extLst/>
          </a:lstStyle>
          <a:p>
            <a:pPr>
              <a:defRPr/>
            </a:pPr>
            <a:endParaRPr lang="en-US"/>
          </a:p>
        </p:txBody>
      </p:sp>
      <p:sp>
        <p:nvSpPr>
          <p:cNvPr id="19" name="Footer Placeholder 18"/>
          <p:cNvSpPr>
            <a:spLocks noGrp="1"/>
          </p:cNvSpPr>
          <p:nvPr>
            <p:ph type="ftr" sz="quarter" idx="11"/>
          </p:nvPr>
        </p:nvSpPr>
        <p:spPr>
          <a:xfrm>
            <a:off x="4380072" y="6407944"/>
            <a:ext cx="2350681" cy="365125"/>
          </a:xfrm>
          <a:prstGeom prst="rect">
            <a:avLst/>
          </a:prstGeom>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a:xfrm>
            <a:off x="8647272" y="6407944"/>
            <a:ext cx="365760" cy="365125"/>
          </a:xfrm>
          <a:prstGeom prst="rect">
            <a:avLst/>
          </a:prstGeom>
        </p:spPr>
        <p:txBody>
          <a:bodyPr/>
          <a:lstStyle>
            <a:lvl1pPr>
              <a:defRPr>
                <a:solidFill>
                  <a:srgbClr val="FFFFFF"/>
                </a:solidFill>
              </a:defRPr>
            </a:lvl1pPr>
            <a:extLst/>
          </a:lstStyle>
          <a:p>
            <a:pPr>
              <a:defRPr/>
            </a:pPr>
            <a:fld id="{3C130B58-2D2D-4E38-AEB5-470A5E062F9D}" type="slidenum">
              <a:rPr lang="en-US" altLang="en-US" smtClean="0"/>
              <a:pPr>
                <a:defRPr/>
              </a:pPr>
              <a:t>‹#›</a:t>
            </a:fld>
            <a:endParaRPr lang="en-US" altLang="en-US" dirty="0"/>
          </a:p>
        </p:txBody>
      </p:sp>
      <p:pic>
        <p:nvPicPr>
          <p:cNvPr id="13" name="Picture 12" descr="http://www.hunterbusinessschool.edu/hunterbusiness/wp-content/uploads/2013/03/logo.gif"/>
          <p:cNvPicPr/>
          <p:nvPr userDrawn="1"/>
        </p:nvPicPr>
        <p:blipFill>
          <a:blip r:embed="rId3" cstate="print"/>
          <a:srcRect/>
          <a:stretch>
            <a:fillRect/>
          </a:stretch>
        </p:blipFill>
        <p:spPr bwMode="auto">
          <a:xfrm>
            <a:off x="152400" y="152400"/>
            <a:ext cx="923925" cy="692944"/>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pic>
        <p:nvPicPr>
          <p:cNvPr id="10" name="Picture 9" descr="Hunter.jpg"/>
          <p:cNvPicPr>
            <a:picLocks noChangeAspect="1"/>
          </p:cNvPicPr>
          <p:nvPr userDrawn="1"/>
        </p:nvPicPr>
        <p:blipFill>
          <a:blip r:embed="rId2" cstate="print"/>
          <a:stretch>
            <a:fillRect/>
          </a:stretch>
        </p:blipFill>
        <p:spPr>
          <a:xfrm>
            <a:off x="8077200" y="6382264"/>
            <a:ext cx="533400" cy="399536"/>
          </a:xfrm>
          <a:prstGeom prst="rect">
            <a:avLst/>
          </a:prstGeom>
        </p:spPr>
      </p:pic>
      <p:sp>
        <p:nvSpPr>
          <p:cNvPr id="8" name="TextBox 7"/>
          <p:cNvSpPr txBox="1"/>
          <p:nvPr userDrawn="1"/>
        </p:nvSpPr>
        <p:spPr>
          <a:xfrm>
            <a:off x="6248400" y="6350913"/>
            <a:ext cx="1828800" cy="430887"/>
          </a:xfrm>
          <a:prstGeom prst="rect">
            <a:avLst/>
          </a:prstGeom>
          <a:noFill/>
        </p:spPr>
        <p:txBody>
          <a:bodyPr wrap="square" rtlCol="0">
            <a:spAutoFit/>
          </a:bodyPr>
          <a:lstStyle/>
          <a:p>
            <a:pPr marL="0" marR="0" indent="0" algn="l" defTabSz="457200" rtl="0" eaLnBrk="0" fontAlgn="base" latinLnBrk="0" hangingPunct="0">
              <a:lnSpc>
                <a:spcPct val="100000"/>
              </a:lnSpc>
              <a:spcBef>
                <a:spcPct val="0"/>
              </a:spcBef>
              <a:spcAft>
                <a:spcPct val="0"/>
              </a:spcAft>
              <a:buClrTx/>
              <a:buSzTx/>
              <a:buFontTx/>
              <a:buNone/>
              <a:tabLst/>
              <a:defRPr/>
            </a:pPr>
            <a:r>
              <a:rPr lang="en-US" altLang="en-US" sz="1050" dirty="0" smtClean="0">
                <a:solidFill>
                  <a:srgbClr val="114F96"/>
                </a:solidFill>
                <a:latin typeface="Arial" pitchFamily="34" charset="0"/>
                <a:ea typeface="ＭＳ Ｐゴシック" pitchFamily="34" charset="-128"/>
              </a:rPr>
              <a:t>Invitation to Computer Science, 7th Edition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unter.jpg"/>
          <p:cNvPicPr>
            <a:picLocks noChangeAspect="1"/>
          </p:cNvPicPr>
          <p:nvPr userDrawn="1"/>
        </p:nvPicPr>
        <p:blipFill>
          <a:blip r:embed="rId2" cstate="print"/>
          <a:stretch>
            <a:fillRect/>
          </a:stretch>
        </p:blipFill>
        <p:spPr>
          <a:xfrm>
            <a:off x="8077200" y="6382264"/>
            <a:ext cx="533400" cy="399536"/>
          </a:xfrm>
          <a:prstGeom prst="rect">
            <a:avLst/>
          </a:prstGeom>
        </p:spPr>
      </p:pic>
      <p:sp>
        <p:nvSpPr>
          <p:cNvPr id="6" name="TextBox 5"/>
          <p:cNvSpPr txBox="1"/>
          <p:nvPr userDrawn="1"/>
        </p:nvSpPr>
        <p:spPr>
          <a:xfrm>
            <a:off x="6248400" y="6350913"/>
            <a:ext cx="1828800" cy="430887"/>
          </a:xfrm>
          <a:prstGeom prst="rect">
            <a:avLst/>
          </a:prstGeom>
          <a:noFill/>
        </p:spPr>
        <p:txBody>
          <a:bodyPr wrap="square" rtlCol="0">
            <a:spAutoFit/>
          </a:bodyPr>
          <a:lstStyle/>
          <a:p>
            <a:pPr marL="0" marR="0" indent="0" algn="l" defTabSz="457200" rtl="0" eaLnBrk="0" fontAlgn="base" latinLnBrk="0" hangingPunct="0">
              <a:lnSpc>
                <a:spcPct val="100000"/>
              </a:lnSpc>
              <a:spcBef>
                <a:spcPct val="0"/>
              </a:spcBef>
              <a:spcAft>
                <a:spcPct val="0"/>
              </a:spcAft>
              <a:buClrTx/>
              <a:buSzTx/>
              <a:buFontTx/>
              <a:buNone/>
              <a:tabLst/>
              <a:defRPr/>
            </a:pPr>
            <a:r>
              <a:rPr lang="en-US" altLang="en-US" sz="1050" dirty="0" smtClean="0">
                <a:solidFill>
                  <a:srgbClr val="114F96"/>
                </a:solidFill>
                <a:latin typeface="Arial" pitchFamily="34" charset="0"/>
                <a:ea typeface="ＭＳ Ｐゴシック" pitchFamily="34" charset="-128"/>
              </a:rPr>
              <a:t>Invitation to Computer Science, 7th Edition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p:txBody>
          <a:bodyPr/>
          <a:lstStyle>
            <a:lvl1pPr>
              <a:defRPr/>
            </a:lvl1pPr>
          </a:lstStyle>
          <a:p>
            <a:pPr>
              <a:defRPr/>
            </a:pPr>
            <a:r>
              <a:rPr lang="en-US"/>
              <a:t>Invitation to Computer Science, 7th Edition</a:t>
            </a:r>
          </a:p>
        </p:txBody>
      </p:sp>
      <p:sp>
        <p:nvSpPr>
          <p:cNvPr id="5" name="Rectangle 5"/>
          <p:cNvSpPr>
            <a:spLocks noGrp="1" noChangeArrowheads="1"/>
          </p:cNvSpPr>
          <p:nvPr>
            <p:ph type="sldNum" sz="quarter" idx="11"/>
          </p:nvPr>
        </p:nvSpPr>
        <p:spPr/>
        <p:txBody>
          <a:bodyPr/>
          <a:lstStyle>
            <a:lvl1pPr>
              <a:defRPr/>
            </a:lvl1pPr>
          </a:lstStyle>
          <a:p>
            <a:pPr>
              <a:defRPr/>
            </a:pPr>
            <a:r>
              <a:rPr lang="en-US"/>
              <a:t>‹#›</a:t>
            </a:r>
          </a:p>
          <a:p>
            <a:pPr>
              <a:defRPr/>
            </a:pP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r>
              <a:rPr lang="en-US"/>
              <a:t>Invitation to Computer Science, 7th Edition</a:t>
            </a:r>
          </a:p>
        </p:txBody>
      </p:sp>
      <p:sp>
        <p:nvSpPr>
          <p:cNvPr id="5" name="Rectangle 5"/>
          <p:cNvSpPr>
            <a:spLocks noGrp="1" noChangeArrowheads="1"/>
          </p:cNvSpPr>
          <p:nvPr>
            <p:ph type="sldNum" sz="quarter" idx="11"/>
          </p:nvPr>
        </p:nvSpPr>
        <p:spPr>
          <a:ln/>
        </p:spPr>
        <p:txBody>
          <a:bodyPr/>
          <a:lstStyle>
            <a:lvl1pPr>
              <a:defRPr/>
            </a:lvl1pPr>
          </a:lstStyle>
          <a:p>
            <a:pPr>
              <a:defRPr/>
            </a:pPr>
            <a:fld id="{DE42727D-C3AA-4E33-AE1B-D13315E23E21}" type="slidenum">
              <a:rPr lang="en-US" altLang="en-US"/>
              <a:pPr>
                <a:defRPr/>
              </a:pPr>
              <a:t>‹#›</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r>
              <a:rPr lang="en-US"/>
              <a:t>Invitation to Computer Science, 7th Edition</a:t>
            </a:r>
          </a:p>
        </p:txBody>
      </p:sp>
      <p:sp>
        <p:nvSpPr>
          <p:cNvPr id="6" name="Rectangle 5"/>
          <p:cNvSpPr>
            <a:spLocks noGrp="1" noChangeArrowheads="1"/>
          </p:cNvSpPr>
          <p:nvPr>
            <p:ph type="sldNum" sz="quarter" idx="11"/>
          </p:nvPr>
        </p:nvSpPr>
        <p:spPr>
          <a:ln/>
        </p:spPr>
        <p:txBody>
          <a:bodyPr/>
          <a:lstStyle>
            <a:lvl1pPr>
              <a:defRPr/>
            </a:lvl1pPr>
          </a:lstStyle>
          <a:p>
            <a:pPr>
              <a:defRPr/>
            </a:pPr>
            <a:fld id="{0AF8D586-426A-4A34-AE67-5DC89D3E480C}" type="slidenum">
              <a:rPr lang="en-US" altLang="en-US"/>
              <a:pPr>
                <a:defRPr/>
              </a:pPr>
              <a:t>‹#›</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ftr" sz="quarter" idx="10"/>
          </p:nvPr>
        </p:nvSpPr>
        <p:spPr>
          <a:ln/>
        </p:spPr>
        <p:txBody>
          <a:bodyPr/>
          <a:lstStyle>
            <a:lvl1pPr>
              <a:defRPr/>
            </a:lvl1pPr>
          </a:lstStyle>
          <a:p>
            <a:pPr>
              <a:defRPr/>
            </a:pPr>
            <a:r>
              <a:rPr lang="en-US"/>
              <a:t>Invitation to Computer Science, 7th Edition</a:t>
            </a:r>
          </a:p>
        </p:txBody>
      </p:sp>
      <p:sp>
        <p:nvSpPr>
          <p:cNvPr id="8" name="Rectangle 5"/>
          <p:cNvSpPr>
            <a:spLocks noGrp="1" noChangeArrowheads="1"/>
          </p:cNvSpPr>
          <p:nvPr>
            <p:ph type="sldNum" sz="quarter" idx="11"/>
          </p:nvPr>
        </p:nvSpPr>
        <p:spPr>
          <a:ln/>
        </p:spPr>
        <p:txBody>
          <a:bodyPr/>
          <a:lstStyle>
            <a:lvl1pPr>
              <a:defRPr/>
            </a:lvl1pPr>
          </a:lstStyle>
          <a:p>
            <a:pPr>
              <a:defRPr/>
            </a:pPr>
            <a:fld id="{44240121-0EA3-4C07-86A6-FE10EC6ADA8E}" type="slidenum">
              <a:rPr lang="en-US" altLang="en-US"/>
              <a:pPr>
                <a:defRPr/>
              </a:pPr>
              <a:t>‹#›</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ftr" sz="quarter" idx="10"/>
          </p:nvPr>
        </p:nvSpPr>
        <p:spPr>
          <a:ln/>
        </p:spPr>
        <p:txBody>
          <a:bodyPr/>
          <a:lstStyle>
            <a:lvl1pPr>
              <a:defRPr/>
            </a:lvl1pPr>
          </a:lstStyle>
          <a:p>
            <a:pPr>
              <a:defRPr/>
            </a:pPr>
            <a:r>
              <a:rPr lang="en-US"/>
              <a:t>Invitation to Computer Science, 7th Edition</a:t>
            </a:r>
          </a:p>
        </p:txBody>
      </p:sp>
      <p:sp>
        <p:nvSpPr>
          <p:cNvPr id="4" name="Rectangle 5"/>
          <p:cNvSpPr>
            <a:spLocks noGrp="1" noChangeArrowheads="1"/>
          </p:cNvSpPr>
          <p:nvPr>
            <p:ph type="sldNum" sz="quarter" idx="11"/>
          </p:nvPr>
        </p:nvSpPr>
        <p:spPr>
          <a:ln/>
        </p:spPr>
        <p:txBody>
          <a:bodyPr/>
          <a:lstStyle>
            <a:lvl1pPr>
              <a:defRPr/>
            </a:lvl1pPr>
          </a:lstStyle>
          <a:p>
            <a:pPr>
              <a:defRPr/>
            </a:pPr>
            <a:fld id="{F2EC5A8D-9B2C-4326-9202-746C003E004D}" type="slidenum">
              <a:rPr lang="en-US" altLang="en-US"/>
              <a:pPr>
                <a:defRPr/>
              </a:pPr>
              <a:t>‹#›</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en-US"/>
              <a:t>Invitation to Computer Science, 7th Edition</a:t>
            </a:r>
          </a:p>
        </p:txBody>
      </p:sp>
      <p:sp>
        <p:nvSpPr>
          <p:cNvPr id="3" name="Rectangle 5"/>
          <p:cNvSpPr>
            <a:spLocks noGrp="1" noChangeArrowheads="1"/>
          </p:cNvSpPr>
          <p:nvPr>
            <p:ph type="sldNum" sz="quarter" idx="11"/>
          </p:nvPr>
        </p:nvSpPr>
        <p:spPr>
          <a:ln/>
        </p:spPr>
        <p:txBody>
          <a:bodyPr/>
          <a:lstStyle>
            <a:lvl1pPr>
              <a:defRPr/>
            </a:lvl1pPr>
          </a:lstStyle>
          <a:p>
            <a:pPr>
              <a:defRPr/>
            </a:pPr>
            <a:fld id="{14E47FB1-AB52-4BD5-BA15-7DD4127A730B}" type="slidenum">
              <a:rPr lang="en-US" altLang="en-US"/>
              <a:pPr>
                <a:defRPr/>
              </a:pPr>
              <a:t>‹#›</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US"/>
              <a:t>Invitation to Computer Science, 7th Edition</a:t>
            </a:r>
          </a:p>
        </p:txBody>
      </p:sp>
      <p:sp>
        <p:nvSpPr>
          <p:cNvPr id="6" name="Rectangle 5"/>
          <p:cNvSpPr>
            <a:spLocks noGrp="1" noChangeArrowheads="1"/>
          </p:cNvSpPr>
          <p:nvPr>
            <p:ph type="sldNum" sz="quarter" idx="11"/>
          </p:nvPr>
        </p:nvSpPr>
        <p:spPr>
          <a:ln/>
        </p:spPr>
        <p:txBody>
          <a:bodyPr/>
          <a:lstStyle>
            <a:lvl1pPr>
              <a:defRPr/>
            </a:lvl1pPr>
          </a:lstStyle>
          <a:p>
            <a:pPr>
              <a:defRPr/>
            </a:pPr>
            <a:fld id="{7F62360D-0D9C-4708-8158-504D59D48741}" type="slidenum">
              <a:rPr lang="en-US" altLang="en-US"/>
              <a:pPr>
                <a:defRPr/>
              </a:pPr>
              <a:t>‹#›</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US"/>
              <a:t>Invitation to Computer Science, 7th Edition</a:t>
            </a:r>
          </a:p>
        </p:txBody>
      </p:sp>
      <p:sp>
        <p:nvSpPr>
          <p:cNvPr id="6" name="Rectangle 5"/>
          <p:cNvSpPr>
            <a:spLocks noGrp="1" noChangeArrowheads="1"/>
          </p:cNvSpPr>
          <p:nvPr>
            <p:ph type="sldNum" sz="quarter" idx="11"/>
          </p:nvPr>
        </p:nvSpPr>
        <p:spPr>
          <a:ln/>
        </p:spPr>
        <p:txBody>
          <a:bodyPr/>
          <a:lstStyle>
            <a:lvl1pPr>
              <a:defRPr/>
            </a:lvl1pPr>
          </a:lstStyle>
          <a:p>
            <a:pPr>
              <a:defRPr/>
            </a:pPr>
            <a:fld id="{8FD5A164-DE38-4C13-A6E7-8C29DF888A6D}" type="slidenum">
              <a:rPr lang="en-US" altLang="en-US"/>
              <a:pPr>
                <a:defRPr/>
              </a:pPr>
              <a:t>‹#›</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7" descr="coverstrip2.png"/>
          <p:cNvPicPr>
            <a:picLocks noChangeAspect="1"/>
          </p:cNvPicPr>
          <p:nvPr/>
        </p:nvPicPr>
        <p:blipFill>
          <a:blip r:embed="rId14" cstate="print">
            <a:lum bright="70000" contrast="-70000"/>
          </a:blip>
          <a:srcRect/>
          <a:stretch>
            <a:fillRect/>
          </a:stretch>
        </p:blipFill>
        <p:spPr bwMode="auto">
          <a:xfrm rot="5400000">
            <a:off x="3810000" y="-3810000"/>
            <a:ext cx="1524000" cy="9144000"/>
          </a:xfrm>
          <a:prstGeom prst="rect">
            <a:avLst/>
          </a:prstGeom>
          <a:noFill/>
          <a:ln w="9525">
            <a:noFill/>
            <a:miter lim="800000"/>
            <a:headEnd/>
            <a:tailEnd/>
          </a:ln>
          <a:effectLst>
            <a:softEdge rad="127000"/>
          </a:effectLst>
        </p:spPr>
      </p:pic>
      <p:pic>
        <p:nvPicPr>
          <p:cNvPr id="8" name="Picture 7" descr="coverstrip2.png"/>
          <p:cNvPicPr>
            <a:picLocks noChangeAspect="1"/>
          </p:cNvPicPr>
          <p:nvPr/>
        </p:nvPicPr>
        <p:blipFill>
          <a:blip r:embed="rId14" cstate="print">
            <a:lum bright="70000" contrast="-70000"/>
          </a:blip>
          <a:srcRect/>
          <a:stretch>
            <a:fillRect/>
          </a:stretch>
        </p:blipFill>
        <p:spPr bwMode="auto">
          <a:xfrm rot="5400000">
            <a:off x="4114799" y="1828801"/>
            <a:ext cx="914402" cy="9144000"/>
          </a:xfrm>
          <a:prstGeom prst="rect">
            <a:avLst/>
          </a:prstGeom>
          <a:noFill/>
          <a:ln w="9525">
            <a:noFill/>
            <a:miter lim="800000"/>
            <a:headEnd/>
            <a:tailEnd/>
          </a:ln>
          <a:effectLst>
            <a:softEdge rad="127000"/>
          </a:effectLst>
        </p:spPr>
      </p:pic>
      <p:sp>
        <p:nvSpPr>
          <p:cNvPr id="1028" name="Rectangle 2"/>
          <p:cNvSpPr>
            <a:spLocks noGrp="1" noChangeArrowheads="1"/>
          </p:cNvSpPr>
          <p:nvPr>
            <p:ph type="title"/>
          </p:nvPr>
        </p:nvSpPr>
        <p:spPr bwMode="auto">
          <a:xfrm>
            <a:off x="533400" y="381000"/>
            <a:ext cx="8077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9" name="Rectangle 3"/>
          <p:cNvSpPr>
            <a:spLocks noGrp="1" noChangeArrowheads="1"/>
          </p:cNvSpPr>
          <p:nvPr>
            <p:ph type="body" idx="1"/>
          </p:nvPr>
        </p:nvSpPr>
        <p:spPr bwMode="auto">
          <a:xfrm>
            <a:off x="533400" y="1600200"/>
            <a:ext cx="80772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23588" name="Rectangle 4"/>
          <p:cNvSpPr>
            <a:spLocks noGrp="1" noChangeArrowheads="1"/>
          </p:cNvSpPr>
          <p:nvPr>
            <p:ph type="ftr" sz="quarter" idx="3"/>
          </p:nvPr>
        </p:nvSpPr>
        <p:spPr bwMode="auto">
          <a:xfrm>
            <a:off x="533400" y="6324600"/>
            <a:ext cx="5867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buClr>
                <a:srgbClr val="FFFFFF"/>
              </a:buClr>
              <a:buSzPct val="100000"/>
              <a:buFont typeface="Times New Roman" pitchFamily="18" charset="0"/>
              <a:buNone/>
              <a:defRPr sz="1400">
                <a:solidFill>
                  <a:srgbClr val="222222"/>
                </a:solidFill>
                <a:latin typeface="Arial" charset="0"/>
                <a:ea typeface="+mn-ea"/>
              </a:defRPr>
            </a:lvl1pPr>
          </a:lstStyle>
          <a:p>
            <a:pPr>
              <a:defRPr/>
            </a:pPr>
            <a:r>
              <a:rPr lang="en-US"/>
              <a:t>Invitation to Computer Science, 7th Edition</a:t>
            </a:r>
          </a:p>
        </p:txBody>
      </p:sp>
      <p:sp>
        <p:nvSpPr>
          <p:cNvPr id="323589" name="Rectangle 5"/>
          <p:cNvSpPr>
            <a:spLocks noGrp="1" noChangeArrowheads="1"/>
          </p:cNvSpPr>
          <p:nvPr>
            <p:ph type="sldNum" sz="quarter" idx="4"/>
          </p:nvPr>
        </p:nvSpPr>
        <p:spPr bwMode="auto">
          <a:xfrm>
            <a:off x="6553200" y="6324600"/>
            <a:ext cx="2057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buClr>
                <a:srgbClr val="FFFFFF"/>
              </a:buClr>
              <a:buSzPct val="100000"/>
              <a:buFont typeface="Times New Roman" pitchFamily="18" charset="0"/>
              <a:buNone/>
              <a:defRPr sz="1400">
                <a:solidFill>
                  <a:schemeClr val="tx1"/>
                </a:solidFill>
                <a:latin typeface="Arial" pitchFamily="34" charset="0"/>
              </a:defRPr>
            </a:lvl1pPr>
          </a:lstStyle>
          <a:p>
            <a:pPr>
              <a:defRPr/>
            </a:pPr>
            <a:fld id="{5CAAD48F-A030-40C3-9413-A61D898AF1DF}"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4225" r:id="rId1"/>
    <p:sldLayoutId id="2147484226"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 id="2147484227"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ctr" rtl="0" eaLnBrk="0" fontAlgn="base" hangingPunct="0">
        <a:spcBef>
          <a:spcPct val="0"/>
        </a:spcBef>
        <a:spcAft>
          <a:spcPct val="0"/>
        </a:spcAft>
        <a:defRPr sz="3600">
          <a:solidFill>
            <a:srgbClr val="222222"/>
          </a:solidFill>
          <a:latin typeface="+mj-lt"/>
          <a:ea typeface="ＭＳ Ｐゴシック" charset="-128"/>
          <a:cs typeface="ＭＳ Ｐゴシック" charset="-128"/>
        </a:defRPr>
      </a:lvl1pPr>
      <a:lvl2pPr algn="ctr" rtl="0" eaLnBrk="0" fontAlgn="base" hangingPunct="0">
        <a:spcBef>
          <a:spcPct val="0"/>
        </a:spcBef>
        <a:spcAft>
          <a:spcPct val="0"/>
        </a:spcAft>
        <a:defRPr sz="3600">
          <a:solidFill>
            <a:srgbClr val="222222"/>
          </a:solidFill>
          <a:latin typeface="Arial" charset="0"/>
          <a:ea typeface="ＭＳ Ｐゴシック" charset="-128"/>
          <a:cs typeface="ＭＳ Ｐゴシック" charset="-128"/>
        </a:defRPr>
      </a:lvl2pPr>
      <a:lvl3pPr algn="ctr" rtl="0" eaLnBrk="0" fontAlgn="base" hangingPunct="0">
        <a:spcBef>
          <a:spcPct val="0"/>
        </a:spcBef>
        <a:spcAft>
          <a:spcPct val="0"/>
        </a:spcAft>
        <a:defRPr sz="3600">
          <a:solidFill>
            <a:srgbClr val="222222"/>
          </a:solidFill>
          <a:latin typeface="Arial" charset="0"/>
          <a:ea typeface="ＭＳ Ｐゴシック" charset="-128"/>
          <a:cs typeface="ＭＳ Ｐゴシック" charset="-128"/>
        </a:defRPr>
      </a:lvl3pPr>
      <a:lvl4pPr algn="ctr" rtl="0" eaLnBrk="0" fontAlgn="base" hangingPunct="0">
        <a:spcBef>
          <a:spcPct val="0"/>
        </a:spcBef>
        <a:spcAft>
          <a:spcPct val="0"/>
        </a:spcAft>
        <a:defRPr sz="3600">
          <a:solidFill>
            <a:srgbClr val="222222"/>
          </a:solidFill>
          <a:latin typeface="Arial" charset="0"/>
          <a:ea typeface="ＭＳ Ｐゴシック" charset="-128"/>
          <a:cs typeface="ＭＳ Ｐゴシック" charset="-128"/>
        </a:defRPr>
      </a:lvl4pPr>
      <a:lvl5pPr algn="ctr" rtl="0" eaLnBrk="0" fontAlgn="base" hangingPunct="0">
        <a:spcBef>
          <a:spcPct val="0"/>
        </a:spcBef>
        <a:spcAft>
          <a:spcPct val="0"/>
        </a:spcAft>
        <a:defRPr sz="3600">
          <a:solidFill>
            <a:srgbClr val="222222"/>
          </a:solidFill>
          <a:latin typeface="Arial" charset="0"/>
          <a:ea typeface="ＭＳ Ｐゴシック" charset="-128"/>
          <a:cs typeface="ＭＳ Ｐゴシック" charset="-128"/>
        </a:defRPr>
      </a:lvl5pPr>
      <a:lvl6pPr marL="457200" algn="ctr" rtl="0" fontAlgn="base">
        <a:spcBef>
          <a:spcPct val="0"/>
        </a:spcBef>
        <a:spcAft>
          <a:spcPct val="0"/>
        </a:spcAft>
        <a:defRPr sz="3600">
          <a:solidFill>
            <a:srgbClr val="222222"/>
          </a:solidFill>
          <a:latin typeface="Arial" charset="0"/>
        </a:defRPr>
      </a:lvl6pPr>
      <a:lvl7pPr marL="914400" algn="ctr" rtl="0" fontAlgn="base">
        <a:spcBef>
          <a:spcPct val="0"/>
        </a:spcBef>
        <a:spcAft>
          <a:spcPct val="0"/>
        </a:spcAft>
        <a:defRPr sz="3600">
          <a:solidFill>
            <a:srgbClr val="222222"/>
          </a:solidFill>
          <a:latin typeface="Arial" charset="0"/>
        </a:defRPr>
      </a:lvl7pPr>
      <a:lvl8pPr marL="1371600" algn="ctr" rtl="0" fontAlgn="base">
        <a:spcBef>
          <a:spcPct val="0"/>
        </a:spcBef>
        <a:spcAft>
          <a:spcPct val="0"/>
        </a:spcAft>
        <a:defRPr sz="3600">
          <a:solidFill>
            <a:srgbClr val="222222"/>
          </a:solidFill>
          <a:latin typeface="Arial" charset="0"/>
        </a:defRPr>
      </a:lvl8pPr>
      <a:lvl9pPr marL="1828800" algn="ctr" rtl="0" fontAlgn="base">
        <a:spcBef>
          <a:spcPct val="0"/>
        </a:spcBef>
        <a:spcAft>
          <a:spcPct val="0"/>
        </a:spcAft>
        <a:defRPr sz="3600">
          <a:solidFill>
            <a:srgbClr val="222222"/>
          </a:solidFill>
          <a:latin typeface="Arial" charset="0"/>
        </a:defRPr>
      </a:lvl9pPr>
    </p:titleStyle>
    <p:bodyStyle>
      <a:lvl1pPr marL="342900" indent="-342900" algn="l" rtl="0" eaLnBrk="0" fontAlgn="base" hangingPunct="0">
        <a:spcBef>
          <a:spcPct val="20000"/>
        </a:spcBef>
        <a:spcAft>
          <a:spcPct val="0"/>
        </a:spcAft>
        <a:buChar char="•"/>
        <a:defRPr sz="26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2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128"/>
        </a:defRPr>
      </a:lvl5pPr>
      <a:lvl6pPr marL="2514600" indent="-228600" algn="l" rtl="0" fontAlgn="base">
        <a:spcBef>
          <a:spcPct val="20000"/>
        </a:spcBef>
        <a:spcAft>
          <a:spcPct val="0"/>
        </a:spcAft>
        <a:buChar char="»"/>
        <a:defRPr sz="2000">
          <a:solidFill>
            <a:schemeClr val="tx1"/>
          </a:solidFill>
          <a:latin typeface="Times New Roman" pitchFamily="18" charset="0"/>
        </a:defRPr>
      </a:lvl6pPr>
      <a:lvl7pPr marL="2971800" indent="-228600" algn="l" rtl="0" fontAlgn="base">
        <a:spcBef>
          <a:spcPct val="20000"/>
        </a:spcBef>
        <a:spcAft>
          <a:spcPct val="0"/>
        </a:spcAft>
        <a:buChar char="»"/>
        <a:defRPr sz="2000">
          <a:solidFill>
            <a:schemeClr val="tx1"/>
          </a:solidFill>
          <a:latin typeface="Times New Roman" pitchFamily="18" charset="0"/>
        </a:defRPr>
      </a:lvl7pPr>
      <a:lvl8pPr marL="3429000" indent="-228600" algn="l" rtl="0" fontAlgn="base">
        <a:spcBef>
          <a:spcPct val="20000"/>
        </a:spcBef>
        <a:spcAft>
          <a:spcPct val="0"/>
        </a:spcAft>
        <a:buChar char="»"/>
        <a:defRPr sz="2000">
          <a:solidFill>
            <a:schemeClr val="tx1"/>
          </a:solidFill>
          <a:latin typeface="Times New Roman" pitchFamily="18" charset="0"/>
        </a:defRPr>
      </a:lvl8pPr>
      <a:lvl9pPr marL="3886200" indent="-228600" algn="l"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5"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pic>
        <p:nvPicPr>
          <p:cNvPr id="11" name="Picture 10" descr="Hunter.jpg"/>
          <p:cNvPicPr>
            <a:picLocks noChangeAspect="1"/>
          </p:cNvPicPr>
          <p:nvPr userDrawn="1"/>
        </p:nvPicPr>
        <p:blipFill>
          <a:blip r:embed="rId6" cstate="print"/>
          <a:stretch>
            <a:fillRect/>
          </a:stretch>
        </p:blipFill>
        <p:spPr>
          <a:xfrm>
            <a:off x="8077200" y="6382264"/>
            <a:ext cx="533400" cy="399536"/>
          </a:xfrm>
          <a:prstGeom prst="rect">
            <a:avLst/>
          </a:prstGeom>
        </p:spPr>
      </p:pic>
      <p:sp>
        <p:nvSpPr>
          <p:cNvPr id="16" name="TextBox 15"/>
          <p:cNvSpPr txBox="1"/>
          <p:nvPr userDrawn="1"/>
        </p:nvSpPr>
        <p:spPr>
          <a:xfrm>
            <a:off x="6248400" y="6350913"/>
            <a:ext cx="1828800" cy="430887"/>
          </a:xfrm>
          <a:prstGeom prst="rect">
            <a:avLst/>
          </a:prstGeom>
          <a:noFill/>
        </p:spPr>
        <p:txBody>
          <a:bodyPr wrap="square" rtlCol="0">
            <a:spAutoFit/>
          </a:bodyPr>
          <a:lstStyle/>
          <a:p>
            <a:pPr marL="0" marR="0" indent="0" algn="l" defTabSz="457200" rtl="0" eaLnBrk="0" fontAlgn="base" latinLnBrk="0" hangingPunct="0">
              <a:lnSpc>
                <a:spcPct val="100000"/>
              </a:lnSpc>
              <a:spcBef>
                <a:spcPct val="0"/>
              </a:spcBef>
              <a:spcAft>
                <a:spcPct val="0"/>
              </a:spcAft>
              <a:buClrTx/>
              <a:buSzTx/>
              <a:buFontTx/>
              <a:buNone/>
              <a:tabLst/>
              <a:defRPr/>
            </a:pPr>
            <a:r>
              <a:rPr lang="en-US" altLang="en-US" sz="1050" dirty="0" smtClean="0">
                <a:solidFill>
                  <a:srgbClr val="114F96"/>
                </a:solidFill>
                <a:latin typeface="Arial" pitchFamily="34" charset="0"/>
                <a:ea typeface="ＭＳ Ｐゴシック" pitchFamily="34" charset="-128"/>
              </a:rPr>
              <a:t>Invitation to Computer Science, 7th Edition</a:t>
            </a:r>
          </a:p>
        </p:txBody>
      </p:sp>
    </p:spTree>
  </p:cSld>
  <p:clrMap bg1="lt1" tx1="dk1" bg2="lt2" tx2="dk2" accent1="accent1" accent2="accent2" accent3="accent3" accent4="accent4" accent5="accent5" accent6="accent6" hlink="hlink" folHlink="folHlink"/>
  <p:sldLayoutIdLst>
    <p:sldLayoutId id="2147484289" r:id="rId1"/>
    <p:sldLayoutId id="2147484290" r:id="rId2"/>
    <p:sldLayoutId id="2147484295"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hyperlink" Target="http://www.amazon.com/IBM-Holocaust-Strategic-Alliance-Corporation/dp/0375431241/ref=cm_cr_arp_d_product_top?ie=UTF8" TargetMode="Externa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15.xm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tmp"/><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15.xml"/><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4.xml"/><Relationship Id="rId5" Type="http://schemas.openxmlformats.org/officeDocument/2006/relationships/image" Target="../media/image30.jpg"/><Relationship Id="rId4"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l="-7000" r="-7000"/>
          </a:stretch>
        </a:blipFill>
        <a:effectLst/>
      </p:bgPr>
    </p:bg>
    <p:spTree>
      <p:nvGrpSpPr>
        <p:cNvPr id="1" name=""/>
        <p:cNvGrpSpPr/>
        <p:nvPr/>
      </p:nvGrpSpPr>
      <p:grpSpPr>
        <a:xfrm>
          <a:off x="0" y="0"/>
          <a:ext cx="0" cy="0"/>
          <a:chOff x="0" y="0"/>
          <a:chExt cx="0" cy="0"/>
        </a:xfrm>
      </p:grpSpPr>
      <p:sp>
        <p:nvSpPr>
          <p:cNvPr id="13" name="TextBox 12"/>
          <p:cNvSpPr txBox="1"/>
          <p:nvPr/>
        </p:nvSpPr>
        <p:spPr>
          <a:xfrm>
            <a:off x="261257" y="1981200"/>
            <a:ext cx="8610600" cy="2800767"/>
          </a:xfrm>
          <a:prstGeom prst="rect">
            <a:avLst/>
          </a:prstGeom>
          <a:noFill/>
        </p:spPr>
        <p:txBody>
          <a:bodyPr>
            <a:spAutoFit/>
          </a:bodyPr>
          <a:lstStyle/>
          <a:p>
            <a:pPr algn="ctr" eaLnBrk="1" hangingPunct="1">
              <a:buClr>
                <a:srgbClr val="FFFFFF"/>
              </a:buClr>
              <a:buSzPct val="100000"/>
              <a:buFont typeface="Times New Roman" panose="02020603050405020304" pitchFamily="18" charset="0"/>
              <a:buNone/>
              <a:defRPr/>
            </a:pPr>
            <a:r>
              <a:rPr lang="en-US" sz="4800" b="1" spc="300" dirty="0" smtClean="0">
                <a:ln w="11430" cmpd="sng">
                  <a:solidFill>
                    <a:sysClr val="windowText" lastClr="000000"/>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outerShdw blurRad="38100" dist="38100" dir="2700000" algn="tl">
                    <a:srgbClr val="000000">
                      <a:alpha val="43137"/>
                    </a:srgbClr>
                  </a:outerShdw>
                </a:effectLst>
                <a:latin typeface="Copperplate Gothic Bold" panose="020E0705020206020404" pitchFamily="34" charset="0"/>
              </a:rPr>
              <a:t>Introduction to Computer Science</a:t>
            </a:r>
          </a:p>
          <a:p>
            <a:pPr algn="ctr" eaLnBrk="1" hangingPunct="1">
              <a:buClr>
                <a:srgbClr val="FFFFFF"/>
              </a:buClr>
              <a:buSzPct val="100000"/>
              <a:buFont typeface="Times New Roman" panose="02020603050405020304" pitchFamily="18" charset="0"/>
              <a:buNone/>
              <a:defRPr/>
            </a:pPr>
            <a:endParaRPr lang="en-US" sz="4000" b="1" dirty="0" smtClean="0">
              <a:ln w="11430" cmpd="sng">
                <a:solidFill>
                  <a:sysClr val="windowText" lastClr="000000"/>
                </a:solidFill>
                <a:prstDash val="solid"/>
                <a:miter lim="800000"/>
              </a:ln>
              <a:solidFill>
                <a:schemeClr val="tx1"/>
              </a:solidFill>
              <a:latin typeface="Copperplate Gothic Bold" panose="020E0705020206020404" pitchFamily="34" charset="0"/>
            </a:endParaRPr>
          </a:p>
          <a:p>
            <a:pPr algn="ctr" eaLnBrk="1" hangingPunct="1">
              <a:buClr>
                <a:srgbClr val="FFFFFF"/>
              </a:buClr>
              <a:buSzPct val="100000"/>
              <a:buFont typeface="Times New Roman" panose="02020603050405020304" pitchFamily="18" charset="0"/>
              <a:buNone/>
              <a:defRPr/>
            </a:pPr>
            <a:r>
              <a:rPr lang="en-US" sz="4000" b="1" dirty="0" smtClean="0">
                <a:solidFill>
                  <a:schemeClr val="tx1"/>
                </a:solidFill>
                <a:latin typeface="+mj-lt"/>
              </a:rPr>
              <a:t>Day 1</a:t>
            </a:r>
            <a:endParaRPr lang="en-US" sz="3600" b="1"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5" descr="C:\Users\PaulRefurb\Documents\Ch 08-24-14\Books\952 Schneider Invitation to CS 7e - Alyssa - xxx\02_NEW PDFs and Figures\Figures\C8814_ch01\ch01\C8814_f0103.jpg"/>
          <p:cNvPicPr>
            <a:picLocks noChangeAspect="1" noChangeArrowheads="1"/>
          </p:cNvPicPr>
          <p:nvPr/>
        </p:nvPicPr>
        <p:blipFill>
          <a:blip r:embed="rId2" cstate="print"/>
          <a:srcRect/>
          <a:stretch>
            <a:fillRect/>
          </a:stretch>
        </p:blipFill>
        <p:spPr bwMode="auto">
          <a:xfrm>
            <a:off x="549275" y="1371600"/>
            <a:ext cx="8045450" cy="391477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533400" y="381000"/>
            <a:ext cx="8077200" cy="1295400"/>
          </a:xfrm>
        </p:spPr>
        <p:txBody>
          <a:bodyPr/>
          <a:lstStyle/>
          <a:p>
            <a:r>
              <a:rPr lang="en-US" altLang="en-US" smtClean="0">
                <a:ea typeface="ＭＳ Ｐゴシック" pitchFamily="34" charset="-128"/>
              </a:rPr>
              <a:t>Analysis of Algorithms</a:t>
            </a:r>
            <a:br>
              <a:rPr lang="en-US" altLang="en-US" smtClean="0">
                <a:ea typeface="ＭＳ Ｐゴシック" pitchFamily="34" charset="-128"/>
              </a:rPr>
            </a:br>
            <a:r>
              <a:rPr lang="en-US" altLang="en-US" sz="2800" smtClean="0">
                <a:ea typeface="ＭＳ Ｐゴシック" pitchFamily="34" charset="-128"/>
              </a:rPr>
              <a:t>Binary Search (cont'd)</a:t>
            </a:r>
          </a:p>
        </p:txBody>
      </p:sp>
      <p:sp>
        <p:nvSpPr>
          <p:cNvPr id="47107" name="Rectangle 3"/>
          <p:cNvSpPr>
            <a:spLocks noGrp="1" noChangeArrowheads="1"/>
          </p:cNvSpPr>
          <p:nvPr>
            <p:ph idx="1"/>
          </p:nvPr>
        </p:nvSpPr>
        <p:spPr>
          <a:xfrm>
            <a:off x="533400" y="1905000"/>
            <a:ext cx="8077200" cy="990600"/>
          </a:xfrm>
        </p:spPr>
        <p:txBody>
          <a:bodyPr/>
          <a:lstStyle/>
          <a:p>
            <a:pPr marL="514350" indent="-514350"/>
            <a:r>
              <a:rPr lang="en-US" altLang="en-US" b="1" smtClean="0">
                <a:ea typeface="ＭＳ Ｐゴシック" pitchFamily="34" charset="-128"/>
              </a:rPr>
              <a:t>Order of magnitude lg n</a:t>
            </a:r>
            <a:r>
              <a:rPr lang="en-US" altLang="en-US" smtClean="0">
                <a:ea typeface="ＭＳ Ｐゴシック" pitchFamily="34" charset="-128"/>
              </a:rPr>
              <a:t>, Θ(lg n), grows very slowly</a:t>
            </a:r>
          </a:p>
        </p:txBody>
      </p:sp>
      <p:sp>
        <p:nvSpPr>
          <p:cNvPr id="47108"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DED6EB33-23C5-4BB8-A388-E48148963F3F}" type="slidenum">
              <a:rPr lang="en-US" altLang="en-US" smtClean="0"/>
              <a:pPr>
                <a:buSzTx/>
              </a:pPr>
              <a:t>100</a:t>
            </a:fld>
            <a:endParaRPr lang="en-US" altLang="en-US" smtClean="0"/>
          </a:p>
        </p:txBody>
      </p:sp>
      <p:pic>
        <p:nvPicPr>
          <p:cNvPr id="47110" name="Picture 8" descr="C:\Users\PaulRefurb\Documents\Ch 09-10-14\Books\952 Schneider Invitation to CS 7e - Alyssa - xxx\02_NEW PDFs and Figures\Figures\C8814_ch03\ch03\C8814_f0320.jpg"/>
          <p:cNvPicPr>
            <a:picLocks noChangeAspect="1" noChangeArrowheads="1"/>
          </p:cNvPicPr>
          <p:nvPr/>
        </p:nvPicPr>
        <p:blipFill>
          <a:blip r:embed="rId2" cstate="print"/>
          <a:srcRect/>
          <a:stretch>
            <a:fillRect/>
          </a:stretch>
        </p:blipFill>
        <p:spPr bwMode="auto">
          <a:xfrm>
            <a:off x="1169988" y="2895600"/>
            <a:ext cx="2795587" cy="3292475"/>
          </a:xfrm>
          <a:prstGeom prst="rect">
            <a:avLst/>
          </a:prstGeom>
          <a:noFill/>
          <a:ln w="9525">
            <a:noFill/>
            <a:miter lim="800000"/>
            <a:headEnd/>
            <a:tailEnd/>
          </a:ln>
        </p:spPr>
      </p:pic>
      <p:pic>
        <p:nvPicPr>
          <p:cNvPr id="47111" name="Picture 9" descr="C:\Users\PaulRefurb\Documents\Ch 09-10-14\Books\952 Schneider Invitation to CS 7e - Alyssa - xxx\02_NEW PDFs and Figures\Figures\C8814_ch03\ch03\C8814_f0321.jpg"/>
          <p:cNvPicPr>
            <a:picLocks noChangeAspect="1" noChangeArrowheads="1"/>
          </p:cNvPicPr>
          <p:nvPr/>
        </p:nvPicPr>
        <p:blipFill>
          <a:blip r:embed="rId3" cstate="print"/>
          <a:srcRect/>
          <a:stretch>
            <a:fillRect/>
          </a:stretch>
        </p:blipFill>
        <p:spPr bwMode="auto">
          <a:xfrm>
            <a:off x="5160963" y="2895600"/>
            <a:ext cx="2695575" cy="329247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533400" y="381000"/>
            <a:ext cx="8077200" cy="1295400"/>
          </a:xfrm>
        </p:spPr>
        <p:txBody>
          <a:bodyPr/>
          <a:lstStyle/>
          <a:p>
            <a:r>
              <a:rPr lang="en-US" altLang="en-US" smtClean="0">
                <a:ea typeface="ＭＳ Ｐゴシック" pitchFamily="34" charset="-128"/>
              </a:rPr>
              <a:t>Analysis of Algorithms</a:t>
            </a:r>
            <a:br>
              <a:rPr lang="en-US" altLang="en-US" smtClean="0">
                <a:ea typeface="ＭＳ Ｐゴシック" pitchFamily="34" charset="-128"/>
              </a:rPr>
            </a:br>
            <a:r>
              <a:rPr lang="en-US" altLang="en-US" sz="2800" smtClean="0">
                <a:ea typeface="ＭＳ Ｐゴシック" pitchFamily="34" charset="-128"/>
              </a:rPr>
              <a:t>Pattern Matching</a:t>
            </a:r>
          </a:p>
        </p:txBody>
      </p:sp>
      <p:sp>
        <p:nvSpPr>
          <p:cNvPr id="48131" name="Rectangle 3"/>
          <p:cNvSpPr>
            <a:spLocks noGrp="1" noChangeArrowheads="1"/>
          </p:cNvSpPr>
          <p:nvPr>
            <p:ph idx="1"/>
          </p:nvPr>
        </p:nvSpPr>
        <p:spPr>
          <a:xfrm>
            <a:off x="533400" y="1905000"/>
            <a:ext cx="8077200" cy="4343400"/>
          </a:xfrm>
        </p:spPr>
        <p:txBody>
          <a:bodyPr/>
          <a:lstStyle/>
          <a:p>
            <a:r>
              <a:rPr lang="en-US" altLang="en-US" smtClean="0">
                <a:ea typeface="ＭＳ Ｐゴシック" pitchFamily="34" charset="-128"/>
              </a:rPr>
              <a:t>Algorithm from chapter 2</a:t>
            </a:r>
          </a:p>
          <a:p>
            <a:r>
              <a:rPr lang="en-US" altLang="en-US" smtClean="0">
                <a:ea typeface="ＭＳ Ｐゴシック" pitchFamily="34" charset="-128"/>
              </a:rPr>
              <a:t>Best case: when first symbol of pattern does not appear in text</a:t>
            </a:r>
          </a:p>
          <a:p>
            <a:r>
              <a:rPr lang="en-US" altLang="en-US" smtClean="0">
                <a:ea typeface="ＭＳ Ｐゴシック" pitchFamily="34" charset="-128"/>
              </a:rPr>
              <a:t>Worst case: when all but last symbol of pattern make up the text</a:t>
            </a:r>
          </a:p>
        </p:txBody>
      </p:sp>
      <p:sp>
        <p:nvSpPr>
          <p:cNvPr id="48133"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0C78AFEB-E7A0-4E8E-84B8-52283DA37F13}" type="slidenum">
              <a:rPr lang="en-US" altLang="en-US" smtClean="0"/>
              <a:pPr>
                <a:buSzTx/>
              </a:pPr>
              <a:t>101</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6B331267-007B-4F55-9D64-3976A02E580F}" type="slidenum">
              <a:rPr lang="en-US" altLang="en-US" smtClean="0"/>
              <a:pPr>
                <a:buSzTx/>
              </a:pPr>
              <a:t>102</a:t>
            </a:fld>
            <a:endParaRPr lang="en-US" altLang="en-US" smtClean="0"/>
          </a:p>
        </p:txBody>
      </p:sp>
      <p:pic>
        <p:nvPicPr>
          <p:cNvPr id="49156" name="Picture 5" descr="C:\Users\PaulRefurb\Documents\Ch 09-10-14\Books\952 Schneider Invitation to CS 7e - Alyssa - xxx\02_NEW PDFs and Figures\Figures\C8814_ch02\ch02\C8814_f0216.jpg"/>
          <p:cNvPicPr>
            <a:picLocks noChangeAspect="1" noChangeArrowheads="1"/>
          </p:cNvPicPr>
          <p:nvPr/>
        </p:nvPicPr>
        <p:blipFill>
          <a:blip r:embed="rId2" cstate="print"/>
          <a:srcRect/>
          <a:stretch>
            <a:fillRect/>
          </a:stretch>
        </p:blipFill>
        <p:spPr bwMode="auto">
          <a:xfrm>
            <a:off x="1485900" y="762000"/>
            <a:ext cx="6172200" cy="53054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533400" y="381000"/>
            <a:ext cx="8077200" cy="1295400"/>
          </a:xfrm>
        </p:spPr>
        <p:txBody>
          <a:bodyPr/>
          <a:lstStyle/>
          <a:p>
            <a:r>
              <a:rPr lang="en-US" altLang="en-US" smtClean="0">
                <a:ea typeface="ＭＳ Ｐゴシック" pitchFamily="34" charset="-128"/>
              </a:rPr>
              <a:t>Analysis of Algorithms</a:t>
            </a:r>
            <a:br>
              <a:rPr lang="en-US" altLang="en-US" smtClean="0">
                <a:ea typeface="ＭＳ Ｐゴシック" pitchFamily="34" charset="-128"/>
              </a:rPr>
            </a:br>
            <a:r>
              <a:rPr lang="en-US" altLang="en-US" sz="2800" smtClean="0">
                <a:ea typeface="ＭＳ Ｐゴシック" pitchFamily="34" charset="-128"/>
              </a:rPr>
              <a:t>Pattern Matching (cont'd)</a:t>
            </a:r>
          </a:p>
        </p:txBody>
      </p:sp>
      <p:sp>
        <p:nvSpPr>
          <p:cNvPr id="50179" name="Rectangle 3"/>
          <p:cNvSpPr>
            <a:spLocks noGrp="1" noChangeArrowheads="1"/>
          </p:cNvSpPr>
          <p:nvPr>
            <p:ph idx="1"/>
          </p:nvPr>
        </p:nvSpPr>
        <p:spPr>
          <a:xfrm>
            <a:off x="533400" y="1905000"/>
            <a:ext cx="8077200" cy="4343400"/>
          </a:xfrm>
        </p:spPr>
        <p:txBody>
          <a:bodyPr/>
          <a:lstStyle/>
          <a:p>
            <a:r>
              <a:rPr lang="en-US" altLang="en-US" smtClean="0">
                <a:ea typeface="ＭＳ Ｐゴシック" pitchFamily="34" charset="-128"/>
              </a:rPr>
              <a:t>Best case example</a:t>
            </a:r>
          </a:p>
          <a:p>
            <a:pPr lvl="1"/>
            <a:r>
              <a:rPr lang="en-US" altLang="en-US" smtClean="0">
                <a:ea typeface="ＭＳ Ｐゴシック" pitchFamily="34" charset="-128"/>
              </a:rPr>
              <a:t>Pattern = “xyz”		text = “aaaaaaaaaaaaaaa”</a:t>
            </a:r>
          </a:p>
          <a:p>
            <a:pPr lvl="1"/>
            <a:r>
              <a:rPr lang="en-US" altLang="en-US" smtClean="0">
                <a:ea typeface="ＭＳ Ｐゴシック" pitchFamily="34" charset="-128"/>
              </a:rPr>
              <a:t>At each step, compare ‘x’ to ‘a’ and then move on</a:t>
            </a:r>
          </a:p>
          <a:p>
            <a:pPr lvl="1"/>
            <a:r>
              <a:rPr lang="en-US" altLang="en-US" smtClean="0">
                <a:ea typeface="ＭＳ Ｐゴシック" pitchFamily="34" charset="-128"/>
              </a:rPr>
              <a:t>Θ(n) comparisons</a:t>
            </a:r>
          </a:p>
          <a:p>
            <a:r>
              <a:rPr lang="en-US" altLang="en-US" smtClean="0">
                <a:ea typeface="ＭＳ Ｐゴシック" pitchFamily="34" charset="-128"/>
              </a:rPr>
              <a:t>Worst case example</a:t>
            </a:r>
          </a:p>
          <a:p>
            <a:pPr lvl="1"/>
            <a:r>
              <a:rPr lang="en-US" altLang="en-US" smtClean="0">
                <a:ea typeface="ＭＳ Ｐゴシック" pitchFamily="34" charset="-128"/>
              </a:rPr>
              <a:t>Pattern = “aab”	text = “aaaaaaaaaaaaaaa”</a:t>
            </a:r>
          </a:p>
          <a:p>
            <a:pPr lvl="1"/>
            <a:r>
              <a:rPr lang="en-US" altLang="en-US" smtClean="0">
                <a:ea typeface="ＭＳ Ｐゴシック" pitchFamily="34" charset="-128"/>
              </a:rPr>
              <a:t>At each step, compare m symbols from pattern against text before moving on</a:t>
            </a:r>
          </a:p>
          <a:p>
            <a:pPr lvl="1"/>
            <a:r>
              <a:rPr lang="en-US" altLang="en-US" smtClean="0">
                <a:ea typeface="ＭＳ Ｐゴシック" pitchFamily="34" charset="-128"/>
              </a:rPr>
              <a:t>Θ(mn) comparisons</a:t>
            </a:r>
          </a:p>
          <a:p>
            <a:endParaRPr lang="en-US" altLang="en-US" smtClean="0">
              <a:ea typeface="ＭＳ Ｐゴシック" pitchFamily="34" charset="-128"/>
            </a:endParaRPr>
          </a:p>
        </p:txBody>
      </p:sp>
      <p:sp>
        <p:nvSpPr>
          <p:cNvPr id="50181"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1A24FFF8-0389-4F24-93A1-EC57C5397723}" type="slidenum">
              <a:rPr lang="en-US" altLang="en-US" smtClean="0"/>
              <a:pPr>
                <a:buSzTx/>
              </a:pPr>
              <a:t>103</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84E42AAB-EB0F-494F-9C2F-7DC68F4B76A1}" type="slidenum">
              <a:rPr lang="en-US" altLang="en-US" smtClean="0"/>
              <a:pPr>
                <a:buSzTx/>
              </a:pPr>
              <a:t>104</a:t>
            </a:fld>
            <a:endParaRPr lang="en-US" altLang="en-US" smtClean="0"/>
          </a:p>
        </p:txBody>
      </p:sp>
      <p:pic>
        <p:nvPicPr>
          <p:cNvPr id="51204" name="Picture 5" descr="C:\Users\PaulRefurb\Documents\Ch 09-10-14\Books\952 Schneider Invitation to CS 7e - Alyssa - xxx\02_NEW PDFs and Figures\Figures\C8814_ch03\ch03\C8814_f0322.jpg"/>
          <p:cNvPicPr>
            <a:picLocks noChangeAspect="1" noChangeArrowheads="1"/>
          </p:cNvPicPr>
          <p:nvPr/>
        </p:nvPicPr>
        <p:blipFill>
          <a:blip r:embed="rId2" cstate="print"/>
          <a:srcRect/>
          <a:stretch>
            <a:fillRect/>
          </a:stretch>
        </p:blipFill>
        <p:spPr bwMode="auto">
          <a:xfrm>
            <a:off x="571500" y="990600"/>
            <a:ext cx="8001000" cy="481171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533400" y="381000"/>
            <a:ext cx="8077200" cy="1295400"/>
          </a:xfrm>
        </p:spPr>
        <p:txBody>
          <a:bodyPr/>
          <a:lstStyle/>
          <a:p>
            <a:r>
              <a:rPr lang="en-US" altLang="en-US" smtClean="0">
                <a:ea typeface="ＭＳ Ｐゴシック" pitchFamily="34" charset="-128"/>
              </a:rPr>
              <a:t>When Things Get Out of Hand</a:t>
            </a:r>
            <a:endParaRPr lang="en-US" altLang="en-US" sz="2800" smtClean="0">
              <a:ea typeface="ＭＳ Ｐゴシック" pitchFamily="34" charset="-128"/>
            </a:endParaRPr>
          </a:p>
        </p:txBody>
      </p:sp>
      <p:sp>
        <p:nvSpPr>
          <p:cNvPr id="52227" name="Rectangle 3"/>
          <p:cNvSpPr>
            <a:spLocks noGrp="1" noChangeArrowheads="1"/>
          </p:cNvSpPr>
          <p:nvPr>
            <p:ph idx="1"/>
          </p:nvPr>
        </p:nvSpPr>
        <p:spPr>
          <a:xfrm>
            <a:off x="533400" y="1905000"/>
            <a:ext cx="8077200" cy="4343400"/>
          </a:xfrm>
        </p:spPr>
        <p:txBody>
          <a:bodyPr/>
          <a:lstStyle/>
          <a:p>
            <a:r>
              <a:rPr lang="en-US" altLang="en-US" b="1" smtClean="0">
                <a:ea typeface="ＭＳ Ｐゴシック" pitchFamily="34" charset="-128"/>
              </a:rPr>
              <a:t>Polynomially bounded: </a:t>
            </a:r>
            <a:r>
              <a:rPr lang="en-US" altLang="en-US" smtClean="0">
                <a:ea typeface="ＭＳ Ｐゴシック" pitchFamily="34" charset="-128"/>
              </a:rPr>
              <a:t>an algorithm that does work on the order of Θ(n</a:t>
            </a:r>
            <a:r>
              <a:rPr lang="en-US" altLang="en-US" baseline="30000" smtClean="0">
                <a:ea typeface="ＭＳ Ｐゴシック" pitchFamily="34" charset="-128"/>
              </a:rPr>
              <a:t>k</a:t>
            </a:r>
            <a:r>
              <a:rPr lang="en-US" altLang="en-US" smtClean="0">
                <a:ea typeface="ＭＳ Ｐゴシック" pitchFamily="34" charset="-128"/>
              </a:rPr>
              <a:t>)</a:t>
            </a:r>
          </a:p>
          <a:p>
            <a:r>
              <a:rPr lang="en-US" altLang="en-US" smtClean="0">
                <a:ea typeface="ＭＳ Ｐゴシック" pitchFamily="34" charset="-128"/>
              </a:rPr>
              <a:t>Most common problems are polynomially bounded</a:t>
            </a:r>
          </a:p>
          <a:p>
            <a:r>
              <a:rPr lang="en-US" altLang="en-US" smtClean="0">
                <a:ea typeface="ＭＳ Ｐゴシック" pitchFamily="34" charset="-128"/>
              </a:rPr>
              <a:t>Hamiltonian circuit is NOT</a:t>
            </a:r>
          </a:p>
          <a:p>
            <a:pPr lvl="1"/>
            <a:r>
              <a:rPr lang="en-US" altLang="en-US" smtClean="0">
                <a:ea typeface="ＭＳ Ｐゴシック" pitchFamily="34" charset="-128"/>
              </a:rPr>
              <a:t>Given a graph, find a path that passes through each vertex exactly once and returns to its starting point</a:t>
            </a:r>
          </a:p>
          <a:p>
            <a:pPr>
              <a:buFontTx/>
              <a:buNone/>
            </a:pPr>
            <a:endParaRPr lang="en-US" altLang="en-US" smtClean="0">
              <a:ea typeface="ＭＳ Ｐゴシック" pitchFamily="34" charset="-128"/>
            </a:endParaRPr>
          </a:p>
          <a:p>
            <a:pPr>
              <a:buFontTx/>
              <a:buNone/>
            </a:pPr>
            <a:endParaRPr lang="en-US" altLang="en-US" smtClean="0">
              <a:ea typeface="ＭＳ Ｐゴシック" pitchFamily="34"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2" name="Picture 6" descr="C:\Users\PaulRefurb\Documents\Ch 09-10-14\Books\952 Schneider Invitation to CS 7e - Alyssa - xxx\02_NEW PDFs and Figures\Figures\C8814_ch03\ch03\C8814_f0323.jpg"/>
          <p:cNvPicPr>
            <a:picLocks noChangeAspect="1" noChangeArrowheads="1"/>
          </p:cNvPicPr>
          <p:nvPr/>
        </p:nvPicPr>
        <p:blipFill>
          <a:blip r:embed="rId2" cstate="print"/>
          <a:srcRect/>
          <a:stretch>
            <a:fillRect/>
          </a:stretch>
        </p:blipFill>
        <p:spPr bwMode="auto">
          <a:xfrm>
            <a:off x="649288" y="2011363"/>
            <a:ext cx="2246312" cy="2835275"/>
          </a:xfrm>
          <a:prstGeom prst="rect">
            <a:avLst/>
          </a:prstGeom>
          <a:noFill/>
          <a:ln w="9525">
            <a:noFill/>
            <a:miter lim="800000"/>
            <a:headEnd/>
            <a:tailEnd/>
          </a:ln>
        </p:spPr>
      </p:pic>
      <p:pic>
        <p:nvPicPr>
          <p:cNvPr id="53253" name="Picture 7" descr="C:\Users\PaulRefurb\Documents\Ch 09-10-14\Books\952 Schneider Invitation to CS 7e - Alyssa - xxx\02_NEW PDFs and Figures\Figures\C8814_ch03\ch03\C8814_f0324.jpg"/>
          <p:cNvPicPr>
            <a:picLocks noChangeAspect="1" noChangeArrowheads="1"/>
          </p:cNvPicPr>
          <p:nvPr/>
        </p:nvPicPr>
        <p:blipFill>
          <a:blip r:embed="rId3" cstate="print"/>
          <a:srcRect/>
          <a:stretch>
            <a:fillRect/>
          </a:stretch>
        </p:blipFill>
        <p:spPr bwMode="auto">
          <a:xfrm>
            <a:off x="3352800" y="1174750"/>
            <a:ext cx="5216525" cy="45085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533400" y="381000"/>
            <a:ext cx="8077200" cy="1295400"/>
          </a:xfrm>
        </p:spPr>
        <p:txBody>
          <a:bodyPr>
            <a:normAutofit fontScale="90000"/>
          </a:bodyPr>
          <a:lstStyle/>
          <a:p>
            <a:r>
              <a:rPr lang="en-US" altLang="en-US" smtClean="0">
                <a:ea typeface="ＭＳ Ｐゴシック" pitchFamily="34" charset="-128"/>
              </a:rPr>
              <a:t>When Things Get Out of Hand (cont'd)</a:t>
            </a:r>
            <a:endParaRPr lang="en-US" altLang="en-US" sz="2800" smtClean="0">
              <a:ea typeface="ＭＳ Ｐゴシック" pitchFamily="34" charset="-128"/>
            </a:endParaRPr>
          </a:p>
        </p:txBody>
      </p:sp>
      <p:sp>
        <p:nvSpPr>
          <p:cNvPr id="54275" name="Rectangle 3"/>
          <p:cNvSpPr>
            <a:spLocks noGrp="1" noChangeArrowheads="1"/>
          </p:cNvSpPr>
          <p:nvPr>
            <p:ph idx="1"/>
          </p:nvPr>
        </p:nvSpPr>
        <p:spPr>
          <a:xfrm>
            <a:off x="533400" y="1905000"/>
            <a:ext cx="8077200" cy="4343400"/>
          </a:xfrm>
        </p:spPr>
        <p:txBody>
          <a:bodyPr/>
          <a:lstStyle/>
          <a:p>
            <a:r>
              <a:rPr lang="en-US" altLang="en-US" smtClean="0">
                <a:ea typeface="ＭＳ Ｐゴシック" pitchFamily="34" charset="-128"/>
              </a:rPr>
              <a:t>Possible paths in the graph are paths through a tree of choices</a:t>
            </a:r>
          </a:p>
          <a:p>
            <a:r>
              <a:rPr lang="en-US" altLang="en-US" smtClean="0">
                <a:ea typeface="ＭＳ Ｐゴシック" pitchFamily="34" charset="-128"/>
              </a:rPr>
              <a:t>Simplest case has exactly two choices per vertex</a:t>
            </a:r>
          </a:p>
          <a:p>
            <a:r>
              <a:rPr lang="en-US" altLang="en-US" smtClean="0">
                <a:ea typeface="ＭＳ Ｐゴシック" pitchFamily="34" charset="-128"/>
              </a:rPr>
              <a:t>Number of paths to examine = number of leaves in the tree</a:t>
            </a:r>
          </a:p>
          <a:p>
            <a:r>
              <a:rPr lang="en-US" altLang="en-US" smtClean="0">
                <a:ea typeface="ＭＳ Ｐゴシック" pitchFamily="34" charset="-128"/>
              </a:rPr>
              <a:t>Height of the tree = n+1 (n is the number of vertices in the graph)</a:t>
            </a:r>
          </a:p>
          <a:p>
            <a:r>
              <a:rPr lang="en-US" altLang="en-US" smtClean="0">
                <a:ea typeface="ＭＳ Ｐゴシック" pitchFamily="34" charset="-128"/>
              </a:rPr>
              <a:t>Number of leaves = 2</a:t>
            </a:r>
            <a:r>
              <a:rPr lang="en-US" altLang="en-US" baseline="30000" smtClean="0">
                <a:ea typeface="ＭＳ Ｐゴシック" pitchFamily="34" charset="-128"/>
              </a:rPr>
              <a:t>n</a:t>
            </a:r>
          </a:p>
          <a:p>
            <a:pPr>
              <a:buFontTx/>
              <a:buNone/>
            </a:pPr>
            <a:endParaRPr lang="en-US" altLang="en-US" smtClean="0">
              <a:ea typeface="ＭＳ Ｐゴシック" pitchFamily="34" charset="-128"/>
            </a:endParaRPr>
          </a:p>
        </p:txBody>
      </p:sp>
      <p:sp>
        <p:nvSpPr>
          <p:cNvPr id="54277"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CEB71088-C71F-4B6A-851B-BA00E37A0C18}" type="slidenum">
              <a:rPr lang="en-US" altLang="en-US" smtClean="0"/>
              <a:pPr>
                <a:buSzTx/>
              </a:pPr>
              <a:t>107</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533400" y="381000"/>
            <a:ext cx="8077200" cy="1295400"/>
          </a:xfrm>
        </p:spPr>
        <p:txBody>
          <a:bodyPr>
            <a:normAutofit fontScale="90000"/>
          </a:bodyPr>
          <a:lstStyle/>
          <a:p>
            <a:r>
              <a:rPr lang="en-US" altLang="en-US" smtClean="0">
                <a:ea typeface="ＭＳ Ｐゴシック" pitchFamily="34" charset="-128"/>
              </a:rPr>
              <a:t>When Things Get Out of Hand (cont'd)</a:t>
            </a:r>
            <a:endParaRPr lang="en-US" altLang="en-US" sz="2800" smtClean="0">
              <a:ea typeface="ＭＳ Ｐゴシック" pitchFamily="34" charset="-128"/>
            </a:endParaRPr>
          </a:p>
        </p:txBody>
      </p:sp>
      <p:sp>
        <p:nvSpPr>
          <p:cNvPr id="55299" name="Rectangle 3"/>
          <p:cNvSpPr>
            <a:spLocks noGrp="1" noChangeArrowheads="1"/>
          </p:cNvSpPr>
          <p:nvPr>
            <p:ph idx="1"/>
          </p:nvPr>
        </p:nvSpPr>
        <p:spPr>
          <a:xfrm>
            <a:off x="533400" y="1905000"/>
            <a:ext cx="8077200" cy="4343400"/>
          </a:xfrm>
        </p:spPr>
        <p:txBody>
          <a:bodyPr/>
          <a:lstStyle/>
          <a:p>
            <a:r>
              <a:rPr lang="en-US" altLang="en-US" b="1" smtClean="0">
                <a:ea typeface="ＭＳ Ｐゴシック" pitchFamily="34" charset="-128"/>
              </a:rPr>
              <a:t>Exponential algorithm: </a:t>
            </a:r>
            <a:r>
              <a:rPr lang="en-US" altLang="en-US" smtClean="0">
                <a:ea typeface="ＭＳ Ｐゴシック" pitchFamily="34" charset="-128"/>
              </a:rPr>
              <a:t>an algorithm whose order of growth is Θ(2</a:t>
            </a:r>
            <a:r>
              <a:rPr lang="en-US" altLang="en-US" baseline="30000" smtClean="0">
                <a:ea typeface="ＭＳ Ｐゴシック" pitchFamily="34" charset="-128"/>
              </a:rPr>
              <a:t>n</a:t>
            </a:r>
            <a:r>
              <a:rPr lang="en-US" altLang="en-US" smtClean="0">
                <a:ea typeface="ＭＳ Ｐゴシック" pitchFamily="34" charset="-128"/>
              </a:rPr>
              <a:t>)</a:t>
            </a:r>
          </a:p>
          <a:p>
            <a:r>
              <a:rPr lang="en-US" altLang="en-US" b="1" smtClean="0">
                <a:ea typeface="ＭＳ Ｐゴシック" pitchFamily="34" charset="-128"/>
              </a:rPr>
              <a:t>Intractable: </a:t>
            </a:r>
            <a:r>
              <a:rPr lang="en-US" altLang="en-US" smtClean="0">
                <a:ea typeface="ＭＳ Ｐゴシック" pitchFamily="34" charset="-128"/>
              </a:rPr>
              <a:t>problems with no polynomially-bounded solutions</a:t>
            </a:r>
          </a:p>
          <a:p>
            <a:pPr lvl="1"/>
            <a:r>
              <a:rPr lang="en-US" altLang="en-US" smtClean="0">
                <a:ea typeface="ＭＳ Ｐゴシック" pitchFamily="34" charset="-128"/>
              </a:rPr>
              <a:t>Hamiltonian circuit</a:t>
            </a:r>
          </a:p>
          <a:p>
            <a:pPr lvl="1"/>
            <a:r>
              <a:rPr lang="en-US" altLang="en-US" smtClean="0">
                <a:ea typeface="ＭＳ Ｐゴシック" pitchFamily="34" charset="-128"/>
              </a:rPr>
              <a:t>Traveling Salesperson</a:t>
            </a:r>
          </a:p>
          <a:p>
            <a:pPr lvl="1"/>
            <a:r>
              <a:rPr lang="en-US" altLang="en-US" smtClean="0">
                <a:ea typeface="ＭＳ Ｐゴシック" pitchFamily="34" charset="-128"/>
              </a:rPr>
              <a:t>Bin packing</a:t>
            </a:r>
          </a:p>
          <a:p>
            <a:pPr lvl="1"/>
            <a:r>
              <a:rPr lang="en-US" altLang="en-US" smtClean="0">
                <a:ea typeface="ＭＳ Ｐゴシック" pitchFamily="34" charset="-128"/>
              </a:rPr>
              <a:t>Chess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9E0ADD80-73FF-47F8-B20B-D28724B06E91}" type="slidenum">
              <a:rPr lang="en-US" altLang="en-US" smtClean="0"/>
              <a:pPr>
                <a:buSzTx/>
              </a:pPr>
              <a:t>109</a:t>
            </a:fld>
            <a:endParaRPr lang="en-US" altLang="en-US" smtClean="0"/>
          </a:p>
        </p:txBody>
      </p:sp>
      <p:pic>
        <p:nvPicPr>
          <p:cNvPr id="56324" name="Picture 6" descr="C:\Users\PaulRefurb\Documents\Ch 09-10-14\Books\952 Schneider Invitation to CS 7e - Alyssa - xxx\02_NEW PDFs and Figures\Figures\C8814_ch03\ch03\C8814_f0325.jpg"/>
          <p:cNvPicPr>
            <a:picLocks noChangeAspect="1" noChangeArrowheads="1"/>
          </p:cNvPicPr>
          <p:nvPr/>
        </p:nvPicPr>
        <p:blipFill>
          <a:blip r:embed="rId2" cstate="print"/>
          <a:srcRect/>
          <a:stretch>
            <a:fillRect/>
          </a:stretch>
        </p:blipFill>
        <p:spPr bwMode="auto">
          <a:xfrm>
            <a:off x="433388" y="1219200"/>
            <a:ext cx="3071812" cy="4343400"/>
          </a:xfrm>
          <a:prstGeom prst="rect">
            <a:avLst/>
          </a:prstGeom>
          <a:noFill/>
          <a:ln w="9525">
            <a:noFill/>
            <a:miter lim="800000"/>
            <a:headEnd/>
            <a:tailEnd/>
          </a:ln>
        </p:spPr>
      </p:pic>
      <p:pic>
        <p:nvPicPr>
          <p:cNvPr id="56325" name="Picture 7" descr="C:\Users\PaulRefurb\Documents\Ch 09-10-14\Books\952 Schneider Invitation to CS 7e - Alyssa - xxx\02_NEW PDFs and Figures\Figures\C8814_ch03\ch03\C8814_f0326.jpg"/>
          <p:cNvPicPr>
            <a:picLocks noChangeAspect="1" noChangeArrowheads="1"/>
          </p:cNvPicPr>
          <p:nvPr/>
        </p:nvPicPr>
        <p:blipFill>
          <a:blip r:embed="rId3" cstate="print"/>
          <a:srcRect/>
          <a:stretch>
            <a:fillRect/>
          </a:stretch>
        </p:blipFill>
        <p:spPr bwMode="auto">
          <a:xfrm>
            <a:off x="3810000" y="1219200"/>
            <a:ext cx="4946650" cy="43434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5" descr="C:\Users\PaulRefurb\Documents\Ch 08-24-14\Books\952 Schneider Invitation to CS 7e - Alyssa - xxx\02_NEW PDFs and Figures\Figures\C8814_ch01\ch01\C8814_f0104.jpg"/>
          <p:cNvPicPr>
            <a:picLocks noChangeAspect="1" noChangeArrowheads="1"/>
          </p:cNvPicPr>
          <p:nvPr/>
        </p:nvPicPr>
        <p:blipFill>
          <a:blip r:embed="rId2" cstate="print"/>
          <a:srcRect/>
          <a:stretch>
            <a:fillRect/>
          </a:stretch>
        </p:blipFill>
        <p:spPr bwMode="auto">
          <a:xfrm>
            <a:off x="549275" y="1524000"/>
            <a:ext cx="8045450" cy="36036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17995E4E-B0A1-4892-920D-E5414A62BF69}" type="slidenum">
              <a:rPr lang="en-US" altLang="en-US" smtClean="0"/>
              <a:pPr>
                <a:buSzTx/>
              </a:pPr>
              <a:t>110</a:t>
            </a:fld>
            <a:endParaRPr lang="en-US" altLang="en-US" smtClean="0"/>
          </a:p>
        </p:txBody>
      </p:sp>
      <p:pic>
        <p:nvPicPr>
          <p:cNvPr id="57348" name="Picture 5" descr="C:\Users\PaulRefurb\Documents\Ch 09-10-14\Books\952 Schneider Invitation to CS 7e - Alyssa - xxx\02_NEW PDFs and Figures\Figures\C8814_ch03\ch03\C8814_f0327.jpg"/>
          <p:cNvPicPr>
            <a:picLocks noChangeAspect="1" noChangeArrowheads="1"/>
          </p:cNvPicPr>
          <p:nvPr/>
        </p:nvPicPr>
        <p:blipFill>
          <a:blip r:embed="rId2" cstate="print"/>
          <a:srcRect/>
          <a:stretch>
            <a:fillRect/>
          </a:stretch>
        </p:blipFill>
        <p:spPr bwMode="auto">
          <a:xfrm>
            <a:off x="457200" y="1676400"/>
            <a:ext cx="8229600" cy="34290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82D5898E-D74B-419A-A554-7D93641E43D1}" type="slidenum">
              <a:rPr lang="en-US" altLang="en-US" smtClean="0"/>
              <a:pPr>
                <a:buSzTx/>
              </a:pPr>
              <a:t>111</a:t>
            </a:fld>
            <a:endParaRPr lang="en-US" altLang="en-US" smtClean="0"/>
          </a:p>
        </p:txBody>
      </p:sp>
      <p:pic>
        <p:nvPicPr>
          <p:cNvPr id="58372" name="Picture 5" descr="C:\Users\PaulRefurb\Documents\Ch 09-10-14\Books\952 Schneider Invitation to CS 7e - Alyssa - xxx\02_NEW PDFs and Figures\Figures\C8814_ch03\ch03\C8814_f0328.jpg"/>
          <p:cNvPicPr>
            <a:picLocks noChangeAspect="1" noChangeArrowheads="1"/>
          </p:cNvPicPr>
          <p:nvPr/>
        </p:nvPicPr>
        <p:blipFill>
          <a:blip r:embed="rId2" cstate="print"/>
          <a:srcRect/>
          <a:stretch>
            <a:fillRect/>
          </a:stretch>
        </p:blipFill>
        <p:spPr bwMode="auto">
          <a:xfrm>
            <a:off x="1028700" y="1066800"/>
            <a:ext cx="7086600" cy="4579938"/>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533400" y="381000"/>
            <a:ext cx="8077200" cy="1295400"/>
          </a:xfrm>
        </p:spPr>
        <p:txBody>
          <a:bodyPr>
            <a:normAutofit fontScale="90000"/>
          </a:bodyPr>
          <a:lstStyle/>
          <a:p>
            <a:r>
              <a:rPr lang="en-US" altLang="en-US" smtClean="0">
                <a:ea typeface="ＭＳ Ｐゴシック" pitchFamily="34" charset="-128"/>
              </a:rPr>
              <a:t>When Things Get Out of Hand (cont'd)</a:t>
            </a:r>
            <a:endParaRPr lang="en-US" altLang="en-US" sz="2800" smtClean="0">
              <a:ea typeface="ＭＳ Ｐゴシック" pitchFamily="34" charset="-128"/>
            </a:endParaRPr>
          </a:p>
        </p:txBody>
      </p:sp>
      <p:sp>
        <p:nvSpPr>
          <p:cNvPr id="59395" name="Rectangle 3"/>
          <p:cNvSpPr>
            <a:spLocks noGrp="1" noChangeArrowheads="1"/>
          </p:cNvSpPr>
          <p:nvPr>
            <p:ph idx="1"/>
          </p:nvPr>
        </p:nvSpPr>
        <p:spPr>
          <a:xfrm>
            <a:off x="533400" y="1905000"/>
            <a:ext cx="8077200" cy="4343400"/>
          </a:xfrm>
        </p:spPr>
        <p:txBody>
          <a:bodyPr/>
          <a:lstStyle/>
          <a:p>
            <a:r>
              <a:rPr lang="en-US" altLang="en-US" b="1" dirty="0" smtClean="0">
                <a:ea typeface="ＭＳ Ｐゴシック" pitchFamily="34" charset="-128"/>
              </a:rPr>
              <a:t>Approximation algorithms: </a:t>
            </a:r>
            <a:r>
              <a:rPr lang="en-US" altLang="en-US" dirty="0" smtClean="0">
                <a:ea typeface="ＭＳ Ｐゴシック" pitchFamily="34" charset="-128"/>
              </a:rPr>
              <a:t>algorithms that partially solve, or provide sub-optimal solutions to, intractable (</a:t>
            </a:r>
            <a:r>
              <a:rPr lang="en-US" i="1" dirty="0" smtClean="0"/>
              <a:t>hard to control or deal with</a:t>
            </a:r>
            <a:r>
              <a:rPr lang="en-US" dirty="0" smtClean="0"/>
              <a:t>)</a:t>
            </a:r>
            <a:r>
              <a:rPr lang="en-US" altLang="en-US" dirty="0" smtClean="0">
                <a:ea typeface="ＭＳ Ｐゴシック" pitchFamily="34" charset="-128"/>
              </a:rPr>
              <a:t> problems</a:t>
            </a:r>
          </a:p>
          <a:p>
            <a:r>
              <a:rPr lang="en-US" altLang="en-US" dirty="0" smtClean="0">
                <a:ea typeface="ＭＳ Ｐゴシック" pitchFamily="34" charset="-128"/>
              </a:rPr>
              <a:t>Example: bin packing</a:t>
            </a:r>
          </a:p>
          <a:p>
            <a:r>
              <a:rPr lang="en-US" altLang="en-US" dirty="0" smtClean="0">
                <a:ea typeface="ＭＳ Ｐゴシック" pitchFamily="34" charset="-128"/>
              </a:rPr>
              <a:t>For each box to be packed:</a:t>
            </a:r>
          </a:p>
          <a:p>
            <a:pPr lvl="1"/>
            <a:r>
              <a:rPr lang="en-US" altLang="en-US" dirty="0" smtClean="0">
                <a:ea typeface="ＭＳ Ｐゴシック" pitchFamily="34" charset="-128"/>
              </a:rPr>
              <a:t>Check each current bin</a:t>
            </a:r>
          </a:p>
          <a:p>
            <a:pPr lvl="2"/>
            <a:r>
              <a:rPr lang="en-US" altLang="en-US" dirty="0" smtClean="0">
                <a:ea typeface="ＭＳ Ｐゴシック" pitchFamily="34" charset="-128"/>
              </a:rPr>
              <a:t>If new box fits in the bin, place it there</a:t>
            </a:r>
          </a:p>
          <a:p>
            <a:pPr lvl="1"/>
            <a:r>
              <a:rPr lang="en-US" altLang="en-US" dirty="0" smtClean="0">
                <a:ea typeface="ＭＳ Ｐゴシック" pitchFamily="34" charset="-128"/>
              </a:rPr>
              <a:t>If no bin can hold the new box, add a new bin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en-US" smtClean="0">
                <a:ea typeface="ＭＳ Ｐゴシック" pitchFamily="34" charset="-128"/>
              </a:rPr>
              <a:t>Summary</a:t>
            </a:r>
          </a:p>
        </p:txBody>
      </p:sp>
      <p:sp>
        <p:nvSpPr>
          <p:cNvPr id="60419" name="Rectangle 3"/>
          <p:cNvSpPr>
            <a:spLocks noGrp="1" noChangeArrowheads="1"/>
          </p:cNvSpPr>
          <p:nvPr>
            <p:ph idx="1"/>
          </p:nvPr>
        </p:nvSpPr>
        <p:spPr/>
        <p:txBody>
          <a:bodyPr/>
          <a:lstStyle/>
          <a:p>
            <a:r>
              <a:rPr lang="en-US" altLang="en-US" smtClean="0">
                <a:ea typeface="ＭＳ Ｐゴシック" pitchFamily="34" charset="-128"/>
              </a:rPr>
              <a:t>We must evaluate the quality of algorithms, and compare competing algorithms to each other</a:t>
            </a:r>
          </a:p>
          <a:p>
            <a:r>
              <a:rPr lang="en-US" altLang="en-US" smtClean="0">
                <a:ea typeface="ＭＳ Ｐゴシック" pitchFamily="34" charset="-128"/>
              </a:rPr>
              <a:t>Attributes: correctness, efficiency, elegance, and ease of understanding</a:t>
            </a:r>
          </a:p>
          <a:p>
            <a:r>
              <a:rPr lang="en-US" altLang="en-US" smtClean="0">
                <a:ea typeface="ＭＳ Ｐゴシック" pitchFamily="34" charset="-128"/>
              </a:rPr>
              <a:t>Compare competing algorithms for time and space efficiency (time/space tradeoffs are common)</a:t>
            </a:r>
          </a:p>
          <a:p>
            <a:r>
              <a:rPr lang="en-US" altLang="en-US" smtClean="0">
                <a:ea typeface="ＭＳ Ｐゴシック" pitchFamily="34" charset="-128"/>
              </a:rPr>
              <a:t>Orders of magnitude capture work as a function of input size: Θ(lg n), Θ(n), Θ(n</a:t>
            </a:r>
            <a:r>
              <a:rPr lang="en-US" altLang="en-US" baseline="30000" smtClean="0">
                <a:ea typeface="ＭＳ Ｐゴシック" pitchFamily="34" charset="-128"/>
              </a:rPr>
              <a:t>2</a:t>
            </a:r>
            <a:r>
              <a:rPr lang="en-US" altLang="en-US" smtClean="0">
                <a:ea typeface="ＭＳ Ｐゴシック" pitchFamily="34" charset="-128"/>
              </a:rPr>
              <a:t>), Θ(2</a:t>
            </a:r>
            <a:r>
              <a:rPr lang="en-US" altLang="en-US" baseline="30000" smtClean="0">
                <a:ea typeface="ＭＳ Ｐゴシック" pitchFamily="34" charset="-128"/>
              </a:rPr>
              <a:t>n</a:t>
            </a:r>
            <a:r>
              <a:rPr lang="en-US" altLang="en-US" smtClean="0">
                <a:ea typeface="ＭＳ Ｐゴシック" pitchFamily="34" charset="-128"/>
              </a:rPr>
              <a:t>)</a:t>
            </a:r>
          </a:p>
          <a:p>
            <a:r>
              <a:rPr lang="en-US" altLang="en-US" smtClean="0">
                <a:ea typeface="ＭＳ Ｐゴシック" pitchFamily="34" charset="-128"/>
              </a:rPr>
              <a:t>Problems with only exponential algorithms are intractable</a:t>
            </a:r>
          </a:p>
          <a:p>
            <a:pPr>
              <a:buFontTx/>
              <a:buNone/>
            </a:pPr>
            <a:endParaRPr lang="en-US" altLang="en-US" smtClean="0">
              <a:ea typeface="ＭＳ Ｐゴシック" pitchFamily="34" charset="-128"/>
            </a:endParaRPr>
          </a:p>
        </p:txBody>
      </p:sp>
      <p:sp>
        <p:nvSpPr>
          <p:cNvPr id="60421"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01C067C2-D95A-4328-8314-4076EE2F20EF}" type="slidenum">
              <a:rPr lang="en-US" altLang="en-US" smtClean="0"/>
              <a:pPr>
                <a:buSzTx/>
              </a:pPr>
              <a:t>113</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a:xfrm>
            <a:off x="457200" y="1481328"/>
            <a:ext cx="4038600" cy="4525963"/>
          </a:xfrm>
        </p:spPr>
        <p:txBody>
          <a:bodyPr>
            <a:noAutofit/>
          </a:bodyPr>
          <a:lstStyle/>
          <a:p>
            <a:pPr>
              <a:buNone/>
            </a:pPr>
            <a:r>
              <a:rPr lang="en-US" sz="1200" dirty="0" smtClean="0"/>
              <a:t>1. 	Use Gauss’s approach to find a formula for the sum of the numbers from 1 to n,</a:t>
            </a:r>
          </a:p>
          <a:p>
            <a:pPr>
              <a:buNone/>
            </a:pPr>
            <a:r>
              <a:rPr lang="en-US" sz="1200" dirty="0" smtClean="0"/>
              <a:t>		1 + 2 + 3 + . . . + n</a:t>
            </a:r>
          </a:p>
          <a:p>
            <a:pPr>
              <a:buNone/>
            </a:pPr>
            <a:r>
              <a:rPr lang="en-US" sz="1200" dirty="0" smtClean="0"/>
              <a:t>	where n is an even number. Your formula will be an expression involving n.</a:t>
            </a:r>
          </a:p>
          <a:p>
            <a:pPr>
              <a:buNone/>
            </a:pPr>
            <a:r>
              <a:rPr lang="en-US" sz="1200" dirty="0" smtClean="0"/>
              <a:t>2. 	Test your formula from Practice Problem 1 for the following sums:</a:t>
            </a:r>
          </a:p>
          <a:p>
            <a:pPr lvl="2">
              <a:buNone/>
            </a:pPr>
            <a:r>
              <a:rPr lang="en-US" sz="1000" dirty="0" smtClean="0"/>
              <a:t>    1 + 2</a:t>
            </a:r>
          </a:p>
          <a:p>
            <a:pPr lvl="2">
              <a:buNone/>
            </a:pPr>
            <a:r>
              <a:rPr lang="en-US" sz="1000" dirty="0" smtClean="0"/>
              <a:t>    1 + 2 + … + 6</a:t>
            </a:r>
          </a:p>
          <a:p>
            <a:pPr lvl="2">
              <a:buNone/>
            </a:pPr>
            <a:r>
              <a:rPr lang="en-US" sz="1000" dirty="0" smtClean="0"/>
              <a:t>    1 + 2 + … + 10</a:t>
            </a:r>
          </a:p>
          <a:p>
            <a:pPr lvl="2">
              <a:buNone/>
            </a:pPr>
            <a:r>
              <a:rPr lang="en-US" sz="1000" dirty="0" smtClean="0"/>
              <a:t>    1 + 2 + … + 100</a:t>
            </a:r>
          </a:p>
          <a:p>
            <a:pPr lvl="2">
              <a:buNone/>
            </a:pPr>
            <a:r>
              <a:rPr lang="en-US" sz="1000" dirty="0" smtClean="0"/>
              <a:t>    1 + 2 + … + 1000</a:t>
            </a:r>
          </a:p>
          <a:p>
            <a:pPr>
              <a:buNone/>
            </a:pPr>
            <a:r>
              <a:rPr lang="en-US" sz="1200" dirty="0" smtClean="0"/>
              <a:t>3. 	Now see if the same formula from Practice Problem 1 works when n is odd; try it on the following sums:</a:t>
            </a:r>
          </a:p>
          <a:p>
            <a:pPr lvl="2">
              <a:buNone/>
            </a:pPr>
            <a:r>
              <a:rPr lang="en-US" sz="1000" dirty="0" smtClean="0"/>
              <a:t>    1 + 2 + 3</a:t>
            </a:r>
          </a:p>
          <a:p>
            <a:pPr lvl="2">
              <a:buNone/>
            </a:pPr>
            <a:r>
              <a:rPr lang="en-US" sz="1000" dirty="0" smtClean="0"/>
              <a:t>    1 + 2 + … + 5</a:t>
            </a:r>
          </a:p>
          <a:p>
            <a:pPr lvl="2">
              <a:buNone/>
            </a:pPr>
            <a:r>
              <a:rPr lang="en-US" sz="1000" dirty="0" smtClean="0"/>
              <a:t>    1 + 2 + … + 9</a:t>
            </a:r>
          </a:p>
        </p:txBody>
      </p:sp>
      <p:sp>
        <p:nvSpPr>
          <p:cNvPr id="5" name="Content Placeholder 2"/>
          <p:cNvSpPr txBox="1">
            <a:spLocks/>
          </p:cNvSpPr>
          <p:nvPr/>
        </p:nvSpPr>
        <p:spPr>
          <a:xfrm>
            <a:off x="4724400" y="1447800"/>
            <a:ext cx="4038600" cy="4800600"/>
          </a:xfrm>
          <a:prstGeom prst="rect">
            <a:avLst/>
          </a:prstGeom>
        </p:spPr>
        <p:txBody>
          <a:bodyPr vert="horz">
            <a:noAutofit/>
          </a:bodyPr>
          <a:lstStyle/>
          <a:p>
            <a:pPr marL="365760" indent="-256032" eaLnBrk="1" hangingPunct="1">
              <a:spcBef>
                <a:spcPts val="400"/>
              </a:spcBef>
              <a:spcAft>
                <a:spcPts val="0"/>
              </a:spcAft>
              <a:buClr>
                <a:schemeClr val="accent1"/>
              </a:buClr>
              <a:buSzPct val="68000"/>
            </a:pPr>
            <a:r>
              <a:rPr lang="en-US" sz="1200" dirty="0" smtClean="0">
                <a:solidFill>
                  <a:schemeClr val="tx1"/>
                </a:solidFill>
                <a:latin typeface="+mn-lt"/>
                <a:ea typeface="+mn-ea"/>
              </a:rPr>
              <a:t>4.	</a:t>
            </a:r>
            <a:r>
              <a:rPr lang="en-US" sz="1200" b="1" dirty="0" smtClean="0">
                <a:solidFill>
                  <a:schemeClr val="tx1"/>
                </a:solidFill>
                <a:latin typeface="+mn-lt"/>
                <a:ea typeface="+mn-ea"/>
              </a:rPr>
              <a:t>Bubble sort </a:t>
            </a:r>
            <a:r>
              <a:rPr lang="en-US" sz="1200" dirty="0" smtClean="0">
                <a:solidFill>
                  <a:schemeClr val="tx1"/>
                </a:solidFill>
                <a:latin typeface="+mn-lt"/>
                <a:ea typeface="+mn-ea"/>
              </a:rPr>
              <a:t>is a sorting algorithm that makes multiple passes through the list from front to back, each time exchanging pairs of entries that are out of order:</a:t>
            </a:r>
          </a:p>
          <a:p>
            <a:pPr marL="365760" indent="-256032" eaLnBrk="1" hangingPunct="1">
              <a:spcBef>
                <a:spcPts val="400"/>
              </a:spcBef>
              <a:spcAft>
                <a:spcPts val="0"/>
              </a:spcAft>
              <a:buClr>
                <a:schemeClr val="accent1"/>
              </a:buClr>
              <a:buSzPct val="68000"/>
            </a:pPr>
            <a:endParaRPr lang="en-US" sz="1200" dirty="0" smtClean="0">
              <a:solidFill>
                <a:schemeClr val="tx1"/>
              </a:solidFill>
              <a:latin typeface="+mn-lt"/>
              <a:ea typeface="+mn-ea"/>
            </a:endParaRPr>
          </a:p>
          <a:p>
            <a:pPr marL="365760" indent="-256032" eaLnBrk="1" hangingPunct="1">
              <a:spcBef>
                <a:spcPts val="400"/>
              </a:spcBef>
              <a:spcAft>
                <a:spcPts val="0"/>
              </a:spcAft>
              <a:buClr>
                <a:schemeClr val="accent1"/>
              </a:buClr>
              <a:buSzPct val="68000"/>
            </a:pPr>
            <a:endParaRPr lang="en-US" sz="1200" dirty="0" smtClean="0">
              <a:solidFill>
                <a:schemeClr val="tx1"/>
              </a:solidFill>
              <a:latin typeface="+mn-lt"/>
              <a:ea typeface="+mn-ea"/>
            </a:endParaRPr>
          </a:p>
          <a:p>
            <a:pPr marL="365760" indent="-256032" eaLnBrk="1" hangingPunct="1">
              <a:spcBef>
                <a:spcPts val="400"/>
              </a:spcBef>
              <a:spcAft>
                <a:spcPts val="0"/>
              </a:spcAft>
              <a:buClr>
                <a:schemeClr val="accent1"/>
              </a:buClr>
              <a:buSzPct val="68000"/>
            </a:pPr>
            <a:endParaRPr lang="en-US" sz="1200" dirty="0" smtClean="0">
              <a:solidFill>
                <a:schemeClr val="tx1"/>
              </a:solidFill>
              <a:latin typeface="+mn-lt"/>
              <a:ea typeface="+mn-ea"/>
            </a:endParaRPr>
          </a:p>
          <a:p>
            <a:pPr marL="365760" indent="-256032" eaLnBrk="1" hangingPunct="1">
              <a:spcBef>
                <a:spcPts val="400"/>
              </a:spcBef>
              <a:spcAft>
                <a:spcPts val="0"/>
              </a:spcAft>
              <a:buClr>
                <a:schemeClr val="accent1"/>
              </a:buClr>
              <a:buSzPct val="68000"/>
            </a:pPr>
            <a:endParaRPr lang="en-US" sz="1200" dirty="0" smtClean="0">
              <a:solidFill>
                <a:schemeClr val="tx1"/>
              </a:solidFill>
              <a:latin typeface="+mn-lt"/>
              <a:ea typeface="+mn-ea"/>
            </a:endParaRPr>
          </a:p>
          <a:p>
            <a:pPr marL="365760" indent="-256032" eaLnBrk="1" hangingPunct="1">
              <a:spcBef>
                <a:spcPts val="400"/>
              </a:spcBef>
              <a:spcAft>
                <a:spcPts val="0"/>
              </a:spcAft>
              <a:buClr>
                <a:schemeClr val="accent1"/>
              </a:buClr>
              <a:buSzPct val="68000"/>
              <a:buFont typeface="Wingdings 3"/>
              <a:buChar char=""/>
            </a:pPr>
            <a:endParaRPr lang="en-US" sz="1200" dirty="0" smtClean="0">
              <a:solidFill>
                <a:schemeClr val="tx1"/>
              </a:solidFill>
              <a:latin typeface="+mn-lt"/>
              <a:ea typeface="+mn-ea"/>
            </a:endParaRPr>
          </a:p>
          <a:p>
            <a:pPr marL="365760" indent="-256032" eaLnBrk="1" hangingPunct="1">
              <a:spcBef>
                <a:spcPts val="400"/>
              </a:spcBef>
              <a:spcAft>
                <a:spcPts val="0"/>
              </a:spcAft>
              <a:buClr>
                <a:schemeClr val="accent1"/>
              </a:buClr>
              <a:buSzPct val="68000"/>
              <a:buFont typeface="Wingdings 3"/>
              <a:buChar char=""/>
            </a:pPr>
            <a:endParaRPr lang="en-US" sz="1200" dirty="0" smtClean="0">
              <a:solidFill>
                <a:schemeClr val="tx1"/>
              </a:solidFill>
              <a:latin typeface="+mn-lt"/>
              <a:ea typeface="+mn-ea"/>
            </a:endParaRPr>
          </a:p>
          <a:p>
            <a:pPr marL="365760" indent="-256032" eaLnBrk="1" hangingPunct="1">
              <a:spcBef>
                <a:spcPts val="400"/>
              </a:spcBef>
              <a:spcAft>
                <a:spcPts val="0"/>
              </a:spcAft>
              <a:buClr>
                <a:schemeClr val="accent1"/>
              </a:buClr>
              <a:buSzPct val="68000"/>
              <a:buFont typeface="Wingdings 3"/>
              <a:buChar char=""/>
            </a:pPr>
            <a:endParaRPr lang="en-US" sz="1200" dirty="0" smtClean="0">
              <a:solidFill>
                <a:schemeClr val="tx1"/>
              </a:solidFill>
              <a:latin typeface="+mn-lt"/>
              <a:ea typeface="+mn-ea"/>
            </a:endParaRPr>
          </a:p>
          <a:p>
            <a:pPr marL="365760" indent="-256032" eaLnBrk="1" hangingPunct="1">
              <a:spcBef>
                <a:spcPts val="400"/>
              </a:spcBef>
              <a:spcAft>
                <a:spcPts val="0"/>
              </a:spcAft>
              <a:buClr>
                <a:schemeClr val="accent1"/>
              </a:buClr>
              <a:buSzPct val="68000"/>
              <a:buFont typeface="Wingdings 3"/>
              <a:buChar char=""/>
            </a:pPr>
            <a:endParaRPr lang="en-US" sz="1200" dirty="0" smtClean="0">
              <a:solidFill>
                <a:schemeClr val="tx1"/>
              </a:solidFill>
              <a:latin typeface="+mn-lt"/>
              <a:ea typeface="+mn-ea"/>
            </a:endParaRPr>
          </a:p>
          <a:p>
            <a:pPr marL="365760" indent="-256032" eaLnBrk="1" hangingPunct="1">
              <a:spcBef>
                <a:spcPts val="400"/>
              </a:spcBef>
              <a:spcAft>
                <a:spcPts val="0"/>
              </a:spcAft>
              <a:buClr>
                <a:schemeClr val="accent1"/>
              </a:buClr>
              <a:buSzPct val="68000"/>
              <a:buFont typeface="Wingdings 3"/>
              <a:buChar char=""/>
            </a:pPr>
            <a:endParaRPr lang="en-US" sz="1200" dirty="0" smtClean="0">
              <a:solidFill>
                <a:schemeClr val="tx1"/>
              </a:solidFill>
              <a:latin typeface="+mn-lt"/>
              <a:ea typeface="+mn-ea"/>
            </a:endParaRPr>
          </a:p>
          <a:p>
            <a:pPr marL="365760" indent="-256032" eaLnBrk="1" hangingPunct="1">
              <a:spcBef>
                <a:spcPts val="400"/>
              </a:spcBef>
              <a:spcAft>
                <a:spcPts val="0"/>
              </a:spcAft>
              <a:buClr>
                <a:schemeClr val="accent1"/>
              </a:buClr>
              <a:buSzPct val="68000"/>
              <a:buFont typeface="Wingdings 3"/>
              <a:buChar char=""/>
            </a:pPr>
            <a:endParaRPr lang="en-US" sz="1200" dirty="0" smtClean="0">
              <a:solidFill>
                <a:schemeClr val="tx1"/>
              </a:solidFill>
              <a:latin typeface="+mn-lt"/>
              <a:ea typeface="+mn-ea"/>
            </a:endParaRPr>
          </a:p>
          <a:p>
            <a:pPr marL="365760" indent="-256032" eaLnBrk="1" hangingPunct="1">
              <a:spcBef>
                <a:spcPts val="400"/>
              </a:spcBef>
              <a:spcAft>
                <a:spcPts val="0"/>
              </a:spcAft>
              <a:buClr>
                <a:schemeClr val="accent1"/>
              </a:buClr>
              <a:buSzPct val="68000"/>
              <a:buFont typeface="Wingdings 3"/>
              <a:buChar char=""/>
            </a:pPr>
            <a:endParaRPr lang="en-US" sz="1200" dirty="0" smtClean="0">
              <a:solidFill>
                <a:schemeClr val="tx1"/>
              </a:solidFill>
              <a:latin typeface="+mn-lt"/>
              <a:ea typeface="+mn-ea"/>
            </a:endParaRPr>
          </a:p>
          <a:p>
            <a:pPr marL="365760" indent="-256032" eaLnBrk="1" hangingPunct="1">
              <a:spcBef>
                <a:spcPts val="400"/>
              </a:spcBef>
              <a:spcAft>
                <a:spcPts val="0"/>
              </a:spcAft>
              <a:buClr>
                <a:schemeClr val="accent1"/>
              </a:buClr>
              <a:buSzPct val="68000"/>
              <a:buFont typeface="Wingdings 3"/>
              <a:buChar char=""/>
            </a:pPr>
            <a:r>
              <a:rPr lang="en-US" sz="1200" dirty="0" smtClean="0">
                <a:solidFill>
                  <a:schemeClr val="tx1"/>
                </a:solidFill>
                <a:latin typeface="+mn-lt"/>
                <a:ea typeface="+mn-ea"/>
              </a:rPr>
              <a:t>For each of the following lists, perform a bubble sort, and show the list after each exchange. </a:t>
            </a:r>
          </a:p>
          <a:p>
            <a:pPr marL="859536" lvl="2" indent="-228600" eaLnBrk="1" hangingPunct="1">
              <a:spcBef>
                <a:spcPts val="350"/>
              </a:spcBef>
              <a:spcAft>
                <a:spcPts val="0"/>
              </a:spcAft>
              <a:buClr>
                <a:schemeClr val="accent2"/>
              </a:buClr>
              <a:buSzPct val="100000"/>
            </a:pPr>
            <a:r>
              <a:rPr lang="pt-BR" sz="1000" dirty="0" smtClean="0">
                <a:solidFill>
                  <a:schemeClr val="tx1"/>
                </a:solidFill>
                <a:latin typeface="+mn-lt"/>
                <a:ea typeface="+mn-ea"/>
              </a:rPr>
              <a:t> 4, 8, 2, 6</a:t>
            </a:r>
          </a:p>
          <a:p>
            <a:pPr marL="859536" lvl="2" indent="-228600" eaLnBrk="1" hangingPunct="1">
              <a:spcBef>
                <a:spcPts val="350"/>
              </a:spcBef>
              <a:spcAft>
                <a:spcPts val="0"/>
              </a:spcAft>
              <a:buClr>
                <a:schemeClr val="accent2"/>
              </a:buClr>
              <a:buSzPct val="100000"/>
            </a:pPr>
            <a:r>
              <a:rPr lang="pt-BR" sz="1000" dirty="0" smtClean="0">
                <a:solidFill>
                  <a:schemeClr val="tx1"/>
                </a:solidFill>
                <a:latin typeface="+mn-lt"/>
                <a:ea typeface="+mn-ea"/>
              </a:rPr>
              <a:t> 12, 3, 6, 8, 2, 5, 7</a:t>
            </a:r>
          </a:p>
          <a:p>
            <a:pPr marL="859536" lvl="2" indent="-228600" eaLnBrk="1" hangingPunct="1">
              <a:spcBef>
                <a:spcPts val="350"/>
              </a:spcBef>
              <a:spcAft>
                <a:spcPts val="0"/>
              </a:spcAft>
              <a:buClr>
                <a:schemeClr val="accent2"/>
              </a:buClr>
              <a:buSzPct val="100000"/>
            </a:pPr>
            <a:r>
              <a:rPr lang="pt-BR" sz="1000" dirty="0" smtClean="0">
                <a:solidFill>
                  <a:schemeClr val="tx1"/>
                </a:solidFill>
                <a:latin typeface="+mn-lt"/>
                <a:ea typeface="+mn-ea"/>
              </a:rPr>
              <a:t> D, B, G, F, A, C, E, H</a:t>
            </a:r>
          </a:p>
          <a:p>
            <a:pPr marL="365760" indent="-256032" eaLnBrk="1" hangingPunct="1">
              <a:spcBef>
                <a:spcPts val="400"/>
              </a:spcBef>
              <a:spcAft>
                <a:spcPts val="0"/>
              </a:spcAft>
              <a:buClr>
                <a:schemeClr val="accent1"/>
              </a:buClr>
              <a:buSzPct val="68000"/>
              <a:buFont typeface="Wingdings 3"/>
              <a:buChar char=""/>
            </a:pPr>
            <a:r>
              <a:rPr lang="en-US" sz="1200" dirty="0" smtClean="0">
                <a:solidFill>
                  <a:schemeClr val="tx1"/>
                </a:solidFill>
                <a:latin typeface="+mn-lt"/>
                <a:ea typeface="+mn-ea"/>
              </a:rPr>
              <a:t>How many exchanges did you have to perform each time? </a:t>
            </a:r>
          </a:p>
        </p:txBody>
      </p:sp>
      <p:pic>
        <p:nvPicPr>
          <p:cNvPr id="1029" name="Picture 5" descr="A Unary Addition Machine"/>
          <p:cNvPicPr>
            <a:picLocks noChangeAspect="1" noChangeArrowheads="1"/>
          </p:cNvPicPr>
          <p:nvPr/>
        </p:nvPicPr>
        <p:blipFill>
          <a:blip r:embed="rId2" cstate="print"/>
          <a:srcRect/>
          <a:stretch>
            <a:fillRect/>
          </a:stretch>
        </p:blipFill>
        <p:spPr bwMode="auto">
          <a:xfrm>
            <a:off x="5781675" y="2127112"/>
            <a:ext cx="2524125" cy="259728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p:txBody>
          <a:bodyPr/>
          <a:lstStyle/>
          <a:p>
            <a:r>
              <a:rPr lang="en-US" altLang="en-US" smtClean="0">
                <a:ea typeface="ＭＳ Ｐゴシック" pitchFamily="34" charset="-128"/>
              </a:rPr>
              <a:t>The Importance of Algorithmic Problem Solving</a:t>
            </a:r>
          </a:p>
          <a:p>
            <a:pPr lvl="1"/>
            <a:r>
              <a:rPr lang="en-US" altLang="en-US" smtClean="0">
                <a:ea typeface="ＭＳ Ｐゴシック" pitchFamily="34" charset="-128"/>
              </a:rPr>
              <a:t>“Industrial revolution” of 19</a:t>
            </a:r>
            <a:r>
              <a:rPr lang="en-US" altLang="en-US" baseline="30000" smtClean="0">
                <a:ea typeface="ＭＳ Ｐゴシック" pitchFamily="34" charset="-128"/>
              </a:rPr>
              <a:t>th</a:t>
            </a:r>
            <a:r>
              <a:rPr lang="en-US" altLang="en-US" smtClean="0">
                <a:ea typeface="ＭＳ Ｐゴシック" pitchFamily="34" charset="-128"/>
              </a:rPr>
              <a:t> century</a:t>
            </a:r>
          </a:p>
          <a:p>
            <a:pPr lvl="2"/>
            <a:r>
              <a:rPr lang="en-US" altLang="en-US" smtClean="0">
                <a:ea typeface="ＭＳ Ｐゴシック" pitchFamily="34" charset="-128"/>
              </a:rPr>
              <a:t>Mechanized and automated repetitive physical tasks</a:t>
            </a:r>
          </a:p>
          <a:p>
            <a:pPr lvl="1"/>
            <a:r>
              <a:rPr lang="en-US" altLang="en-US" smtClean="0">
                <a:ea typeface="ＭＳ Ｐゴシック" pitchFamily="34" charset="-128"/>
              </a:rPr>
              <a:t>“Computer revolution” of the 20</a:t>
            </a:r>
            <a:r>
              <a:rPr lang="en-US" altLang="en-US" baseline="30000" smtClean="0">
                <a:ea typeface="ＭＳ Ｐゴシック" pitchFamily="34" charset="-128"/>
              </a:rPr>
              <a:t>th</a:t>
            </a:r>
            <a:r>
              <a:rPr lang="en-US" altLang="en-US" smtClean="0">
                <a:ea typeface="ＭＳ Ｐゴシック" pitchFamily="34" charset="-128"/>
              </a:rPr>
              <a:t> and 21st centuries</a:t>
            </a:r>
          </a:p>
          <a:p>
            <a:pPr lvl="2"/>
            <a:r>
              <a:rPr lang="en-US" altLang="en-US" smtClean="0">
                <a:ea typeface="ＭＳ Ｐゴシック" pitchFamily="34" charset="-128"/>
              </a:rPr>
              <a:t>Mechanized and automated repetitive mental tasks</a:t>
            </a:r>
          </a:p>
          <a:p>
            <a:pPr lvl="2"/>
            <a:r>
              <a:rPr lang="en-US" altLang="en-US" smtClean="0">
                <a:ea typeface="ＭＳ Ｐゴシック" pitchFamily="34" charset="-128"/>
              </a:rPr>
              <a:t>Through algorithms and computer hardware</a:t>
            </a:r>
          </a:p>
          <a:p>
            <a:endParaRPr lang="en-US" altLang="en-US" smtClean="0">
              <a:ea typeface="ＭＳ Ｐゴシック" pitchFamily="34" charset="-128"/>
            </a:endParaRPr>
          </a:p>
        </p:txBody>
      </p:sp>
      <p:sp>
        <p:nvSpPr>
          <p:cNvPr id="18434" name="Rectangle 2"/>
          <p:cNvSpPr>
            <a:spLocks noGrp="1" noChangeArrowheads="1"/>
          </p:cNvSpPr>
          <p:nvPr>
            <p:ph type="title"/>
          </p:nvPr>
        </p:nvSpPr>
        <p:spPr/>
        <p:txBody>
          <a:bodyPr/>
          <a:lstStyle/>
          <a:p>
            <a:r>
              <a:rPr lang="en-US" altLang="en-US" smtClean="0">
                <a:ea typeface="ＭＳ Ｐゴシック" pitchFamily="34" charset="-128"/>
              </a:rPr>
              <a:t>Algorithms (continued)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p:txBody>
          <a:bodyPr/>
          <a:lstStyle/>
          <a:p>
            <a:r>
              <a:rPr lang="en-US" altLang="en-US" dirty="0" smtClean="0">
                <a:ea typeface="ＭＳ Ｐゴシック" pitchFamily="34" charset="-128"/>
              </a:rPr>
              <a:t>Seventeenth century: automation/simplification of arithmetic for scientific research</a:t>
            </a:r>
          </a:p>
          <a:p>
            <a:pPr lvl="1"/>
            <a:r>
              <a:rPr lang="en-US" altLang="en-US" dirty="0" smtClean="0">
                <a:ea typeface="ＭＳ Ｐゴシック" pitchFamily="34" charset="-128"/>
              </a:rPr>
              <a:t>John Napier invented logarithms as a way to simplify difficult mathematical computations (1614)</a:t>
            </a:r>
          </a:p>
          <a:p>
            <a:pPr lvl="1"/>
            <a:r>
              <a:rPr lang="en-US" altLang="en-US" dirty="0" smtClean="0">
                <a:ea typeface="ＭＳ Ｐゴシック" pitchFamily="34" charset="-128"/>
              </a:rPr>
              <a:t>The first slide rule appeared around 1622</a:t>
            </a:r>
          </a:p>
          <a:p>
            <a:pPr lvl="1"/>
            <a:r>
              <a:rPr lang="en-US" altLang="en-US" dirty="0" err="1" smtClean="0">
                <a:ea typeface="ＭＳ Ｐゴシック" pitchFamily="34" charset="-128"/>
              </a:rPr>
              <a:t>Blaise</a:t>
            </a:r>
            <a:r>
              <a:rPr lang="en-US" altLang="en-US" dirty="0" smtClean="0">
                <a:ea typeface="ＭＳ Ｐゴシック" pitchFamily="34" charset="-128"/>
              </a:rPr>
              <a:t> Pascal designed and built a mechanical calculator named the </a:t>
            </a:r>
            <a:r>
              <a:rPr lang="en-US" altLang="en-US" dirty="0" err="1" smtClean="0">
                <a:ea typeface="ＭＳ Ｐゴシック" pitchFamily="34" charset="-128"/>
              </a:rPr>
              <a:t>Pascaline</a:t>
            </a:r>
            <a:r>
              <a:rPr lang="en-US" altLang="en-US" dirty="0" smtClean="0">
                <a:ea typeface="ＭＳ Ｐゴシック" pitchFamily="34" charset="-128"/>
              </a:rPr>
              <a:t> (1672)</a:t>
            </a:r>
          </a:p>
          <a:p>
            <a:pPr lvl="1"/>
            <a:r>
              <a:rPr lang="en-US" altLang="en-US" dirty="0" smtClean="0">
                <a:ea typeface="ＭＳ Ｐゴシック" pitchFamily="34" charset="-128"/>
              </a:rPr>
              <a:t>Gottfried Leibnitz constructed a mechanical calculator called Leibnitz’s Wheel (1674)</a:t>
            </a:r>
          </a:p>
        </p:txBody>
      </p:sp>
      <p:sp>
        <p:nvSpPr>
          <p:cNvPr id="19458" name="Rectangle 2"/>
          <p:cNvSpPr>
            <a:spLocks noGrp="1" noChangeArrowheads="1"/>
          </p:cNvSpPr>
          <p:nvPr>
            <p:ph type="title"/>
          </p:nvPr>
        </p:nvSpPr>
        <p:spPr/>
        <p:txBody>
          <a:bodyPr/>
          <a:lstStyle/>
          <a:p>
            <a:r>
              <a:rPr lang="en-US" altLang="en-US" smtClean="0">
                <a:ea typeface="ＭＳ Ｐゴシック" pitchFamily="34" charset="-128"/>
              </a:rPr>
              <a:t>A Brief History of Computing</a:t>
            </a:r>
            <a:r>
              <a:rPr lang="en-US" altLang="en-US" sz="2400" smtClean="0">
                <a:ea typeface="ＭＳ Ｐゴシック" pitchFamily="34" charset="-128"/>
              </a:rPr>
              <a:t/>
            </a:r>
            <a:br>
              <a:rPr lang="en-US" altLang="en-US" sz="2400" smtClean="0">
                <a:ea typeface="ＭＳ Ｐゴシック" pitchFamily="34" charset="-128"/>
              </a:rPr>
            </a:br>
            <a:r>
              <a:rPr lang="en-US" altLang="en-US" sz="2400" smtClean="0">
                <a:ea typeface="ＭＳ Ｐゴシック" pitchFamily="34" charset="-128"/>
              </a:rPr>
              <a:t>The Early Period: Up to 1940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5" descr="C:\Users\PaulRefurb\Documents\Ch 08-24-14\Books\952 Schneider Invitation to CS 7e - Alyssa - xxx\02_NEW PDFs and Figures\Figures\C8814_ch01\ch01\C8814_f0105.jpg"/>
          <p:cNvPicPr>
            <a:picLocks noChangeAspect="1" noChangeArrowheads="1"/>
          </p:cNvPicPr>
          <p:nvPr/>
        </p:nvPicPr>
        <p:blipFill>
          <a:blip r:embed="rId2" cstate="print"/>
          <a:srcRect/>
          <a:stretch>
            <a:fillRect/>
          </a:stretch>
        </p:blipFill>
        <p:spPr bwMode="auto">
          <a:xfrm>
            <a:off x="1189038" y="1066800"/>
            <a:ext cx="6765925" cy="4424363"/>
          </a:xfrm>
          <a:prstGeom prst="rect">
            <a:avLst/>
          </a:prstGeom>
          <a:noFill/>
          <a:ln w="9525">
            <a:noFill/>
            <a:miter lim="800000"/>
            <a:headEnd/>
            <a:tailEnd/>
          </a:ln>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9460" b="9460"/>
          <a:stretch/>
        </p:blipFill>
        <p:spPr>
          <a:xfrm>
            <a:off x="342900" y="919163"/>
            <a:ext cx="8458200" cy="457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idx="1"/>
          </p:nvPr>
        </p:nvSpPr>
        <p:spPr/>
        <p:txBody>
          <a:bodyPr/>
          <a:lstStyle/>
          <a:p>
            <a:r>
              <a:rPr lang="en-US" altLang="en-US" smtClean="0">
                <a:ea typeface="ＭＳ Ｐゴシック" pitchFamily="34" charset="-128"/>
              </a:rPr>
              <a:t>Seventeenth century devices</a:t>
            </a:r>
          </a:p>
          <a:p>
            <a:pPr lvl="1"/>
            <a:r>
              <a:rPr lang="en-US" altLang="en-US" smtClean="0">
                <a:ea typeface="ＭＳ Ｐゴシック" pitchFamily="34" charset="-128"/>
              </a:rPr>
              <a:t>Could represent numbers</a:t>
            </a:r>
          </a:p>
          <a:p>
            <a:pPr lvl="1"/>
            <a:r>
              <a:rPr lang="en-US" altLang="en-US" smtClean="0">
                <a:ea typeface="ＭＳ Ｐゴシック" pitchFamily="34" charset="-128"/>
              </a:rPr>
              <a:t>Could perform arithmetic operations on numbers</a:t>
            </a:r>
          </a:p>
          <a:p>
            <a:pPr lvl="1"/>
            <a:r>
              <a:rPr lang="en-US" altLang="en-US" smtClean="0">
                <a:ea typeface="ＭＳ Ｐゴシック" pitchFamily="34" charset="-128"/>
              </a:rPr>
              <a:t>Did not have a memory to store information</a:t>
            </a:r>
          </a:p>
          <a:p>
            <a:pPr lvl="1"/>
            <a:r>
              <a:rPr lang="en-US" altLang="en-US" smtClean="0">
                <a:ea typeface="ＭＳ Ｐゴシック" pitchFamily="34" charset="-128"/>
              </a:rPr>
              <a:t>Were not </a:t>
            </a:r>
            <a:r>
              <a:rPr lang="en-US" altLang="en-US" b="1" smtClean="0">
                <a:ea typeface="ＭＳ Ｐゴシック" pitchFamily="34" charset="-128"/>
              </a:rPr>
              <a:t>programmable</a:t>
            </a:r>
            <a:r>
              <a:rPr lang="en-US" altLang="en-US" smtClean="0">
                <a:ea typeface="ＭＳ Ｐゴシック" pitchFamily="34" charset="-128"/>
              </a:rPr>
              <a:t> (a user could not provide a sequence of actions to be executed by the device)</a:t>
            </a:r>
          </a:p>
        </p:txBody>
      </p:sp>
      <p:sp>
        <p:nvSpPr>
          <p:cNvPr id="21506" name="Rectangle 2"/>
          <p:cNvSpPr>
            <a:spLocks noGrp="1" noChangeArrowheads="1"/>
          </p:cNvSpPr>
          <p:nvPr>
            <p:ph type="title"/>
          </p:nvPr>
        </p:nvSpPr>
        <p:spPr/>
        <p:txBody>
          <a:bodyPr/>
          <a:lstStyle/>
          <a:p>
            <a:r>
              <a:rPr lang="en-US" altLang="en-US" smtClean="0">
                <a:ea typeface="ＭＳ Ｐゴシック" pitchFamily="34" charset="-128"/>
              </a:rPr>
              <a:t>A Brief History of Computing</a:t>
            </a:r>
            <a:br>
              <a:rPr lang="en-US" altLang="en-US" smtClean="0">
                <a:ea typeface="ＭＳ Ｐゴシック" pitchFamily="34" charset="-128"/>
              </a:rPr>
            </a:br>
            <a:r>
              <a:rPr lang="en-US" altLang="en-US" sz="2400" smtClean="0">
                <a:ea typeface="ＭＳ Ｐゴシック" pitchFamily="34" charset="-128"/>
              </a:rPr>
              <a:t> The Early Period: Up to 1940 (continued)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idx="1"/>
          </p:nvPr>
        </p:nvSpPr>
        <p:spPr>
          <a:xfrm>
            <a:off x="457200" y="1481329"/>
            <a:ext cx="8229600" cy="3090672"/>
          </a:xfrm>
        </p:spPr>
        <p:txBody>
          <a:bodyPr/>
          <a:lstStyle/>
          <a:p>
            <a:r>
              <a:rPr lang="en-US" altLang="en-US" dirty="0" smtClean="0">
                <a:ea typeface="ＭＳ Ｐゴシック" pitchFamily="34" charset="-128"/>
              </a:rPr>
              <a:t>Nineteenth century devices</a:t>
            </a:r>
          </a:p>
          <a:p>
            <a:pPr lvl="1"/>
            <a:r>
              <a:rPr lang="en-US" altLang="en-US" dirty="0" smtClean="0">
                <a:ea typeface="ＭＳ Ｐゴシック" pitchFamily="34" charset="-128"/>
              </a:rPr>
              <a:t>Joseph Jacquard designed an automated loom that used punched cards to create patterns (1801)</a:t>
            </a:r>
          </a:p>
          <a:p>
            <a:pPr lvl="1"/>
            <a:r>
              <a:rPr lang="en-US" altLang="en-US" dirty="0" smtClean="0">
                <a:ea typeface="ＭＳ Ｐゴシック" pitchFamily="34" charset="-128"/>
              </a:rPr>
              <a:t>Herman Hollerith (1880s on)</a:t>
            </a:r>
          </a:p>
          <a:p>
            <a:pPr lvl="2"/>
            <a:r>
              <a:rPr lang="en-US" altLang="en-US" dirty="0" smtClean="0">
                <a:ea typeface="ＭＳ Ｐゴシック" pitchFamily="34" charset="-128"/>
              </a:rPr>
              <a:t>Designed programmable card-processing machines to read, tally, and sort data on punched cards for the U.S. Census Bureau</a:t>
            </a:r>
          </a:p>
          <a:p>
            <a:pPr lvl="2"/>
            <a:r>
              <a:rPr lang="en-US" altLang="en-US" dirty="0" smtClean="0">
                <a:ea typeface="ＭＳ Ｐゴシック" pitchFamily="34" charset="-128"/>
              </a:rPr>
              <a:t>Founded company that became IBM in 1924</a:t>
            </a:r>
          </a:p>
        </p:txBody>
      </p:sp>
      <p:sp>
        <p:nvSpPr>
          <p:cNvPr id="22533" name="Rectangle 2"/>
          <p:cNvSpPr>
            <a:spLocks noGrp="1" noChangeArrowheads="1"/>
          </p:cNvSpPr>
          <p:nvPr>
            <p:ph type="title"/>
          </p:nvPr>
        </p:nvSpPr>
        <p:spPr/>
        <p:txBody>
          <a:bodyPr/>
          <a:lstStyle/>
          <a:p>
            <a:r>
              <a:rPr lang="en-US" altLang="en-US" smtClean="0">
                <a:ea typeface="ＭＳ Ｐゴシック" pitchFamily="34" charset="-128"/>
              </a:rPr>
              <a:t>A Brief History of Computing</a:t>
            </a:r>
            <a:br>
              <a:rPr lang="en-US" altLang="en-US" smtClean="0">
                <a:ea typeface="ＭＳ Ｐゴシック" pitchFamily="34" charset="-128"/>
              </a:rPr>
            </a:br>
            <a:r>
              <a:rPr lang="en-US" altLang="en-US" sz="2400" smtClean="0">
                <a:ea typeface="ＭＳ Ｐゴシック" pitchFamily="34" charset="-128"/>
              </a:rPr>
              <a:t> The Early Period: Up to 1940 (continued)</a:t>
            </a:r>
          </a:p>
        </p:txBody>
      </p:sp>
      <p:sp>
        <p:nvSpPr>
          <p:cNvPr id="6" name="Rectangle 5"/>
          <p:cNvSpPr/>
          <p:nvPr/>
        </p:nvSpPr>
        <p:spPr>
          <a:xfrm>
            <a:off x="6553200" y="5204936"/>
            <a:ext cx="2055306" cy="738664"/>
          </a:xfrm>
          <a:prstGeom prst="rect">
            <a:avLst/>
          </a:prstGeom>
        </p:spPr>
        <p:txBody>
          <a:bodyPr wrap="none">
            <a:spAutoFit/>
          </a:bodyPr>
          <a:lstStyle/>
          <a:p>
            <a:r>
              <a:rPr lang="en-US" sz="1400" b="1" dirty="0" smtClean="0">
                <a:solidFill>
                  <a:schemeClr val="tx1"/>
                </a:solidFill>
              </a:rPr>
              <a:t>Recommended reading: </a:t>
            </a:r>
          </a:p>
          <a:p>
            <a:r>
              <a:rPr lang="en-US" sz="1400" dirty="0" smtClean="0">
                <a:solidFill>
                  <a:schemeClr val="tx1"/>
                </a:solidFill>
                <a:hlinkClick r:id="rId2"/>
              </a:rPr>
              <a:t>IBM and the Holocaust</a:t>
            </a:r>
            <a:r>
              <a:rPr lang="en-US" sz="1400" dirty="0" smtClean="0">
                <a:solidFill>
                  <a:schemeClr val="tx1"/>
                </a:solidFill>
              </a:rPr>
              <a:t> </a:t>
            </a:r>
          </a:p>
          <a:p>
            <a:r>
              <a:rPr lang="en-US" sz="1400" dirty="0" smtClean="0">
                <a:solidFill>
                  <a:schemeClr val="tx1"/>
                </a:solidFill>
              </a:rPr>
              <a:t>by Edwin Black</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5" descr="C:\Users\PaulRefurb\Documents\Ch 08-24-14\Books\952 Schneider Invitation to CS 7e - Alyssa - xxx\02_NEW PDFs and Figures\Figures\C8814_ch01\ch01\C8814_f0106.jpg"/>
          <p:cNvPicPr>
            <a:picLocks noChangeAspect="1" noChangeArrowheads="1"/>
          </p:cNvPicPr>
          <p:nvPr/>
        </p:nvPicPr>
        <p:blipFill>
          <a:blip r:embed="rId2" cstate="print"/>
          <a:srcRect/>
          <a:stretch>
            <a:fillRect/>
          </a:stretch>
        </p:blipFill>
        <p:spPr bwMode="auto">
          <a:xfrm>
            <a:off x="2852738" y="433388"/>
            <a:ext cx="3438525" cy="5675312"/>
          </a:xfrm>
          <a:prstGeom prst="rect">
            <a:avLst/>
          </a:prstGeom>
          <a:noFill/>
          <a:ln w="9525">
            <a:noFill/>
            <a:miter lim="800000"/>
            <a:headEnd/>
            <a:tailEnd/>
          </a:ln>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52400"/>
            <a:ext cx="7010400" cy="5257800"/>
          </a:xfrm>
          <a:prstGeom prst="rect">
            <a:avLst/>
          </a:prstGeom>
          <a:ln>
            <a:noFill/>
          </a:ln>
          <a:effectLst>
            <a:softEdge rad="112500"/>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3166" y="117088"/>
            <a:ext cx="4074455" cy="61087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idx="1"/>
          </p:nvPr>
        </p:nvSpPr>
        <p:spPr>
          <a:xfrm>
            <a:off x="152400" y="1676400"/>
            <a:ext cx="8229600" cy="4525963"/>
          </a:xfrm>
        </p:spPr>
        <p:txBody>
          <a:bodyPr/>
          <a:lstStyle/>
          <a:p>
            <a:r>
              <a:rPr lang="en-US" altLang="en-US" dirty="0" smtClean="0">
                <a:ea typeface="ＭＳ Ｐゴシック" pitchFamily="34" charset="-128"/>
              </a:rPr>
              <a:t>Charles Babbage</a:t>
            </a:r>
          </a:p>
          <a:p>
            <a:pPr lvl="1"/>
            <a:r>
              <a:rPr lang="en-US" altLang="en-US" dirty="0" smtClean="0">
                <a:ea typeface="ＭＳ Ｐゴシック" pitchFamily="34" charset="-128"/>
              </a:rPr>
              <a:t>Difference Engine designed and built in 1823</a:t>
            </a:r>
          </a:p>
          <a:p>
            <a:pPr lvl="2"/>
            <a:r>
              <a:rPr lang="en-US" altLang="en-US" dirty="0" smtClean="0">
                <a:ea typeface="ＭＳ Ｐゴシック" pitchFamily="34" charset="-128"/>
              </a:rPr>
              <a:t>Could do addition, subtraction, multiplication, and division to six significant digits</a:t>
            </a:r>
          </a:p>
          <a:p>
            <a:pPr lvl="2"/>
            <a:r>
              <a:rPr lang="en-US" altLang="en-US" dirty="0" smtClean="0">
                <a:ea typeface="ＭＳ Ｐゴシック" pitchFamily="34" charset="-128"/>
              </a:rPr>
              <a:t>Could solve polynomial equations and other complex mathematical problems  </a:t>
            </a:r>
          </a:p>
          <a:p>
            <a:pPr lvl="1"/>
            <a:r>
              <a:rPr lang="en-US" altLang="en-US" dirty="0" smtClean="0">
                <a:ea typeface="ＭＳ Ｐゴシック" pitchFamily="34" charset="-128"/>
              </a:rPr>
              <a:t>Analytical Engine, designed but never built</a:t>
            </a:r>
          </a:p>
          <a:p>
            <a:pPr lvl="2"/>
            <a:r>
              <a:rPr lang="en-US" altLang="en-US" dirty="0" smtClean="0">
                <a:ea typeface="ＭＳ Ｐゴシック" pitchFamily="34" charset="-128"/>
              </a:rPr>
              <a:t>Mechanical, programmable machine similar to a modern computer </a:t>
            </a:r>
          </a:p>
          <a:p>
            <a:pPr lvl="2"/>
            <a:endParaRPr lang="en-US" altLang="en-US" dirty="0" smtClean="0">
              <a:ea typeface="ＭＳ Ｐゴシック" pitchFamily="34" charset="-128"/>
            </a:endParaRPr>
          </a:p>
          <a:p>
            <a:pPr lvl="2"/>
            <a:endParaRPr lang="en-US" altLang="en-US" dirty="0" smtClean="0">
              <a:ea typeface="ＭＳ Ｐゴシック" pitchFamily="34" charset="-128"/>
            </a:endParaRPr>
          </a:p>
        </p:txBody>
      </p:sp>
      <p:sp>
        <p:nvSpPr>
          <p:cNvPr id="24581" name="Rectangle 2"/>
          <p:cNvSpPr>
            <a:spLocks noGrp="1" noChangeArrowheads="1"/>
          </p:cNvSpPr>
          <p:nvPr>
            <p:ph type="title"/>
          </p:nvPr>
        </p:nvSpPr>
        <p:spPr/>
        <p:txBody>
          <a:bodyPr/>
          <a:lstStyle/>
          <a:p>
            <a:r>
              <a:rPr lang="en-US" altLang="en-US" smtClean="0">
                <a:ea typeface="ＭＳ Ｐゴシック" pitchFamily="34" charset="-128"/>
              </a:rPr>
              <a:t>A Brief History of Computing</a:t>
            </a:r>
            <a:br>
              <a:rPr lang="en-US" altLang="en-US" smtClean="0">
                <a:ea typeface="ＭＳ Ｐゴシック" pitchFamily="34" charset="-128"/>
              </a:rPr>
            </a:br>
            <a:r>
              <a:rPr lang="en-US" altLang="en-US" sz="2400" smtClean="0">
                <a:ea typeface="ＭＳ Ｐゴシック" pitchFamily="34" charset="-128"/>
              </a:rPr>
              <a:t> The Early Period: Up to 1940 (continued)</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905" b="1905"/>
          <a:stretch/>
        </p:blipFill>
        <p:spPr>
          <a:xfrm>
            <a:off x="7036430" y="152400"/>
            <a:ext cx="2033258" cy="2438400"/>
          </a:xfrm>
          <a:prstGeom prst="ellipse">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615" y="1524000"/>
            <a:ext cx="6407917" cy="48796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idx="1"/>
          </p:nvPr>
        </p:nvSpPr>
        <p:spPr/>
        <p:txBody>
          <a:bodyPr/>
          <a:lstStyle/>
          <a:p>
            <a:r>
              <a:rPr lang="en-US" altLang="en-US" smtClean="0">
                <a:ea typeface="ＭＳ Ｐゴシック" pitchFamily="34" charset="-128"/>
              </a:rPr>
              <a:t>Nineteenth century devices</a:t>
            </a:r>
          </a:p>
          <a:p>
            <a:pPr lvl="1"/>
            <a:r>
              <a:rPr lang="en-US" altLang="en-US" smtClean="0">
                <a:ea typeface="ＭＳ Ｐゴシック" pitchFamily="34" charset="-128"/>
              </a:rPr>
              <a:t>Were mechanical, not electrical</a:t>
            </a:r>
          </a:p>
          <a:p>
            <a:pPr lvl="1"/>
            <a:r>
              <a:rPr lang="en-US" altLang="en-US" smtClean="0">
                <a:ea typeface="ＭＳ Ｐゴシック" pitchFamily="34" charset="-128"/>
              </a:rPr>
              <a:t>Had many features of modern computers:</a:t>
            </a:r>
          </a:p>
          <a:p>
            <a:pPr lvl="2"/>
            <a:r>
              <a:rPr lang="en-US" altLang="en-US" smtClean="0">
                <a:ea typeface="ＭＳ Ｐゴシック" pitchFamily="34" charset="-128"/>
              </a:rPr>
              <a:t>Representation of numbers or other data</a:t>
            </a:r>
          </a:p>
          <a:p>
            <a:pPr lvl="2"/>
            <a:r>
              <a:rPr lang="en-US" altLang="en-US" smtClean="0">
                <a:ea typeface="ＭＳ Ｐゴシック" pitchFamily="34" charset="-128"/>
              </a:rPr>
              <a:t>Operations to manipulate the data</a:t>
            </a:r>
          </a:p>
          <a:p>
            <a:pPr lvl="2"/>
            <a:r>
              <a:rPr lang="en-US" altLang="en-US" smtClean="0">
                <a:ea typeface="ＭＳ Ｐゴシック" pitchFamily="34" charset="-128"/>
              </a:rPr>
              <a:t>Memory to store values in a machine-readable form</a:t>
            </a:r>
          </a:p>
          <a:p>
            <a:pPr lvl="2"/>
            <a:r>
              <a:rPr lang="en-US" altLang="en-US" smtClean="0">
                <a:ea typeface="ＭＳ Ｐゴシック" pitchFamily="34" charset="-128"/>
              </a:rPr>
              <a:t>Programmable: sequences of instructions could be pre-designed for complex operations</a:t>
            </a:r>
          </a:p>
          <a:p>
            <a:pPr lvl="2"/>
            <a:endParaRPr lang="en-US" altLang="en-US" smtClean="0">
              <a:ea typeface="ＭＳ Ｐゴシック" pitchFamily="34" charset="-128"/>
            </a:endParaRPr>
          </a:p>
        </p:txBody>
      </p:sp>
      <p:sp>
        <p:nvSpPr>
          <p:cNvPr id="25605" name="Rectangle 2"/>
          <p:cNvSpPr>
            <a:spLocks noGrp="1" noChangeArrowheads="1"/>
          </p:cNvSpPr>
          <p:nvPr>
            <p:ph type="title"/>
          </p:nvPr>
        </p:nvSpPr>
        <p:spPr/>
        <p:txBody>
          <a:bodyPr/>
          <a:lstStyle/>
          <a:p>
            <a:r>
              <a:rPr lang="en-US" altLang="en-US" smtClean="0">
                <a:ea typeface="ＭＳ Ｐゴシック" pitchFamily="34" charset="-128"/>
              </a:rPr>
              <a:t>A Brief History of Computing</a:t>
            </a:r>
            <a:br>
              <a:rPr lang="en-US" altLang="en-US" smtClean="0">
                <a:ea typeface="ＭＳ Ｐゴシック" pitchFamily="34" charset="-128"/>
              </a:rPr>
            </a:br>
            <a:r>
              <a:rPr lang="en-US" altLang="en-US" sz="2400" smtClean="0">
                <a:ea typeface="ＭＳ Ｐゴシック" pitchFamily="34" charset="-128"/>
              </a:rPr>
              <a:t> The Early Period: Up to 1940 (continued)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Web Application Design and Development Program Overview</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540385"/>
            <a:ext cx="6224588" cy="4555615"/>
          </a:xfrm>
          <a:prstGeom prst="rect">
            <a:avLst/>
          </a:prstGeom>
          <a:noFill/>
          <a:ln w="9525">
            <a:noFill/>
            <a:miter lim="800000"/>
            <a:headEnd/>
            <a:tailEnd/>
          </a:ln>
        </p:spPr>
      </p:pic>
      <p:pic>
        <p:nvPicPr>
          <p:cNvPr id="1028" name="Picture 4" descr="C:\Users\IBM_ADMIN\AppData\Local\Microsoft\Windows\Temporary Internet Files\Content.IE5\USEX3SEP\Blue_Glass_Arrow.svg[1].png"/>
          <p:cNvPicPr>
            <a:picLocks noChangeAspect="1" noChangeArrowheads="1"/>
          </p:cNvPicPr>
          <p:nvPr/>
        </p:nvPicPr>
        <p:blipFill>
          <a:blip r:embed="rId3" cstate="print"/>
          <a:srcRect/>
          <a:stretch>
            <a:fillRect/>
          </a:stretch>
        </p:blipFill>
        <p:spPr bwMode="auto">
          <a:xfrm>
            <a:off x="533400" y="1524000"/>
            <a:ext cx="1146048" cy="89535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idx="1"/>
          </p:nvPr>
        </p:nvSpPr>
        <p:spPr/>
        <p:txBody>
          <a:bodyPr/>
          <a:lstStyle/>
          <a:p>
            <a:r>
              <a:rPr lang="en-US" altLang="en-US" smtClean="0">
                <a:ea typeface="ＭＳ Ｐゴシック" pitchFamily="34" charset="-128"/>
              </a:rPr>
              <a:t>Mark I (1944)</a:t>
            </a:r>
          </a:p>
          <a:p>
            <a:pPr lvl="1"/>
            <a:r>
              <a:rPr lang="en-US" altLang="en-US" smtClean="0">
                <a:ea typeface="ＭＳ Ｐゴシック" pitchFamily="34" charset="-128"/>
              </a:rPr>
              <a:t>Electromechanical computer used a mix of relays, magnets, and gears to process and store data</a:t>
            </a:r>
          </a:p>
          <a:p>
            <a:r>
              <a:rPr lang="en-US" altLang="en-US" smtClean="0">
                <a:ea typeface="ＭＳ Ｐゴシック" pitchFamily="34" charset="-128"/>
              </a:rPr>
              <a:t>Colossus (1943)</a:t>
            </a:r>
          </a:p>
          <a:p>
            <a:pPr lvl="1"/>
            <a:r>
              <a:rPr lang="en-US" altLang="en-US" smtClean="0">
                <a:ea typeface="ＭＳ Ｐゴシック" pitchFamily="34" charset="-128"/>
              </a:rPr>
              <a:t>General-purpose computer built by Alan Turing for British Enigma project</a:t>
            </a:r>
          </a:p>
          <a:p>
            <a:r>
              <a:rPr lang="en-US" altLang="en-US" smtClean="0">
                <a:ea typeface="ＭＳ Ｐゴシック" pitchFamily="34" charset="-128"/>
              </a:rPr>
              <a:t>ENIAC (Electronic Numerical Integrator and Calculator) (1946)</a:t>
            </a:r>
          </a:p>
          <a:p>
            <a:pPr lvl="1"/>
            <a:r>
              <a:rPr lang="en-US" altLang="en-US" smtClean="0">
                <a:ea typeface="ＭＳ Ｐゴシック" pitchFamily="34" charset="-128"/>
              </a:rPr>
              <a:t>First publicly known fully electronic computer</a:t>
            </a:r>
          </a:p>
          <a:p>
            <a:pPr lvl="1"/>
            <a:endParaRPr lang="en-US" altLang="en-US" smtClean="0">
              <a:ea typeface="ＭＳ Ｐゴシック" pitchFamily="34" charset="-128"/>
            </a:endParaRPr>
          </a:p>
          <a:p>
            <a:endParaRPr lang="en-US" altLang="en-US" smtClean="0">
              <a:ea typeface="ＭＳ Ｐゴシック" pitchFamily="34" charset="-128"/>
            </a:endParaRPr>
          </a:p>
        </p:txBody>
      </p:sp>
      <p:sp>
        <p:nvSpPr>
          <p:cNvPr id="26626" name="Rectangle 2"/>
          <p:cNvSpPr>
            <a:spLocks noGrp="1" noChangeArrowheads="1"/>
          </p:cNvSpPr>
          <p:nvPr>
            <p:ph type="title"/>
          </p:nvPr>
        </p:nvSpPr>
        <p:spPr/>
        <p:txBody>
          <a:bodyPr/>
          <a:lstStyle/>
          <a:p>
            <a:r>
              <a:rPr lang="en-US" altLang="en-US" smtClean="0">
                <a:ea typeface="ＭＳ Ｐゴシック" pitchFamily="34" charset="-128"/>
              </a:rPr>
              <a:t>A Brief History of Computing</a:t>
            </a:r>
            <a:br>
              <a:rPr lang="en-US" altLang="en-US" smtClean="0">
                <a:ea typeface="ＭＳ Ｐゴシック" pitchFamily="34" charset="-128"/>
              </a:rPr>
            </a:br>
            <a:r>
              <a:rPr lang="en-US" altLang="en-US" sz="2400" smtClean="0">
                <a:ea typeface="ＭＳ Ｐゴシック" pitchFamily="34" charset="-128"/>
              </a:rPr>
              <a:t>The Birth of Computers: 1940–1950</a:t>
            </a:r>
          </a:p>
        </p:txBody>
      </p:sp>
      <p:grpSp>
        <p:nvGrpSpPr>
          <p:cNvPr id="4" name="Group 3"/>
          <p:cNvGrpSpPr/>
          <p:nvPr/>
        </p:nvGrpSpPr>
        <p:grpSpPr>
          <a:xfrm>
            <a:off x="3429000" y="1110343"/>
            <a:ext cx="5529694" cy="3467774"/>
            <a:chOff x="3429000" y="1110343"/>
            <a:chExt cx="5529694" cy="3467774"/>
          </a:xfrm>
        </p:grpSpPr>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110343"/>
              <a:ext cx="5529694" cy="34677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p:cNvSpPr/>
            <p:nvPr/>
          </p:nvSpPr>
          <p:spPr>
            <a:xfrm>
              <a:off x="3505200" y="1114417"/>
              <a:ext cx="3414396" cy="646331"/>
            </a:xfrm>
            <a:prstGeom prst="rect">
              <a:avLst/>
            </a:prstGeom>
            <a:noFill/>
          </p:spPr>
          <p:txBody>
            <a:bodyPr wrap="none" lIns="91440" tIns="45720" rIns="91440" bIns="45720">
              <a:spAutoFit/>
            </a:bodyPr>
            <a:lstStyle/>
            <a:p>
              <a:pPr algn="ctr"/>
              <a:r>
                <a:rPr lang="en-US" sz="3600" b="1" cap="none" spc="50" dirty="0" smtClean="0">
                  <a:ln w="13500">
                    <a:solidFill>
                      <a:schemeClr val="tx1">
                        <a:alpha val="6500"/>
                      </a:schemeClr>
                    </a:solidFill>
                    <a:prstDash val="solid"/>
                  </a:ln>
                  <a:solidFill>
                    <a:schemeClr val="bg2">
                      <a:lumMod val="75000"/>
                      <a:alpha val="95000"/>
                    </a:schemeClr>
                  </a:solidFill>
                  <a:effectLst>
                    <a:innerShdw blurRad="50900" dist="38500" dir="13500000">
                      <a:srgbClr val="000000">
                        <a:alpha val="60000"/>
                      </a:srgbClr>
                    </a:innerShdw>
                  </a:effectLst>
                  <a:latin typeface="Source Sans Pro" pitchFamily="34" charset="0"/>
                </a:rPr>
                <a:t>Harvard Mark 1</a:t>
              </a:r>
              <a:endParaRPr lang="en-US" sz="3600" b="1" cap="none" spc="50" dirty="0">
                <a:ln w="13500">
                  <a:solidFill>
                    <a:schemeClr val="tx1">
                      <a:alpha val="6500"/>
                    </a:schemeClr>
                  </a:solidFill>
                  <a:prstDash val="solid"/>
                </a:ln>
                <a:solidFill>
                  <a:schemeClr val="bg2">
                    <a:lumMod val="75000"/>
                    <a:alpha val="95000"/>
                  </a:schemeClr>
                </a:solidFill>
                <a:effectLst>
                  <a:innerShdw blurRad="50900" dist="38500" dir="13500000">
                    <a:srgbClr val="000000">
                      <a:alpha val="60000"/>
                    </a:srgbClr>
                  </a:innerShdw>
                </a:effectLst>
                <a:latin typeface="Source Sans Pro" pitchFamily="34" charset="0"/>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3294" y="1600200"/>
            <a:ext cx="5105400" cy="510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5" descr="C:\Users\PaulRefurb\Documents\Ch 08-24-14\Books\952 Schneider Invitation to CS 7e - Alyssa - xxx\02_NEW PDFs and Figures\Figures\C8814_ch01\ch01\C8814_f0107.jpg"/>
          <p:cNvPicPr>
            <a:picLocks noChangeAspect="1" noChangeArrowheads="1"/>
          </p:cNvPicPr>
          <p:nvPr/>
        </p:nvPicPr>
        <p:blipFill>
          <a:blip r:embed="rId2" cstate="print"/>
          <a:srcRect/>
          <a:stretch>
            <a:fillRect/>
          </a:stretch>
        </p:blipFill>
        <p:spPr bwMode="auto">
          <a:xfrm>
            <a:off x="1219200" y="533400"/>
            <a:ext cx="6705600" cy="5581650"/>
          </a:xfrm>
          <a:prstGeom prst="rect">
            <a:avLst/>
          </a:prstGeom>
          <a:noFill/>
          <a:ln w="9525">
            <a:noFill/>
            <a:miter lim="800000"/>
            <a:headEnd/>
            <a:tailEnd/>
          </a:ln>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52400"/>
            <a:ext cx="4953000" cy="329565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5555" r="5000"/>
          <a:stretch/>
        </p:blipFill>
        <p:spPr>
          <a:xfrm>
            <a:off x="208156" y="1257300"/>
            <a:ext cx="8686800" cy="485775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idx="1"/>
          </p:nvPr>
        </p:nvSpPr>
        <p:spPr/>
        <p:txBody>
          <a:bodyPr/>
          <a:lstStyle/>
          <a:p>
            <a:r>
              <a:rPr lang="en-US" altLang="en-US" smtClean="0">
                <a:ea typeface="ＭＳ Ｐゴシック" pitchFamily="34" charset="-128"/>
              </a:rPr>
              <a:t>John Von Neumann</a:t>
            </a:r>
          </a:p>
          <a:p>
            <a:pPr lvl="1"/>
            <a:r>
              <a:rPr lang="en-US" altLang="en-US" smtClean="0">
                <a:ea typeface="ＭＳ Ｐゴシック" pitchFamily="34" charset="-128"/>
              </a:rPr>
              <a:t>Proposed a radically different computer design based on a model called the </a:t>
            </a:r>
            <a:r>
              <a:rPr lang="en-US" altLang="en-US" b="1" smtClean="0">
                <a:ea typeface="ＭＳ Ｐゴシック" pitchFamily="34" charset="-128"/>
              </a:rPr>
              <a:t>stored program computer</a:t>
            </a:r>
          </a:p>
          <a:p>
            <a:pPr lvl="1"/>
            <a:r>
              <a:rPr lang="en-US" altLang="en-US" smtClean="0">
                <a:ea typeface="ＭＳ Ｐゴシック" pitchFamily="34" charset="-128"/>
              </a:rPr>
              <a:t>Research group at the University of Pennsylvania   built one of the first stored program computers, called EDVAC, in 1951</a:t>
            </a:r>
          </a:p>
          <a:p>
            <a:pPr lvl="1"/>
            <a:r>
              <a:rPr lang="en-US" altLang="en-US" smtClean="0">
                <a:ea typeface="ＭＳ Ｐゴシック" pitchFamily="34" charset="-128"/>
              </a:rPr>
              <a:t>UNIVAC-1, a version of EDVAC, first commercially-sold computer</a:t>
            </a:r>
          </a:p>
          <a:p>
            <a:pPr lvl="1"/>
            <a:r>
              <a:rPr lang="en-US" altLang="en-US" smtClean="0">
                <a:ea typeface="ＭＳ Ｐゴシック" pitchFamily="34" charset="-128"/>
              </a:rPr>
              <a:t>Virtually all modern computers use the </a:t>
            </a:r>
            <a:r>
              <a:rPr lang="en-US" altLang="en-US" b="1" smtClean="0">
                <a:ea typeface="ＭＳ Ｐゴシック" pitchFamily="34" charset="-128"/>
              </a:rPr>
              <a:t>Von Neumann architecture</a:t>
            </a:r>
            <a:r>
              <a:rPr lang="en-US" altLang="en-US" smtClean="0">
                <a:ea typeface="ＭＳ Ｐゴシック" pitchFamily="34" charset="-128"/>
              </a:rPr>
              <a:t> </a:t>
            </a:r>
          </a:p>
          <a:p>
            <a:endParaRPr lang="en-US" altLang="en-US" smtClean="0">
              <a:ea typeface="ＭＳ Ｐゴシック" pitchFamily="34" charset="-128"/>
            </a:endParaRPr>
          </a:p>
        </p:txBody>
      </p:sp>
      <p:sp>
        <p:nvSpPr>
          <p:cNvPr id="28674" name="Rectangle 2"/>
          <p:cNvSpPr>
            <a:spLocks noGrp="1" noChangeArrowheads="1"/>
          </p:cNvSpPr>
          <p:nvPr>
            <p:ph type="title"/>
          </p:nvPr>
        </p:nvSpPr>
        <p:spPr/>
        <p:txBody>
          <a:bodyPr/>
          <a:lstStyle/>
          <a:p>
            <a:r>
              <a:rPr lang="en-US" altLang="en-US" smtClean="0">
                <a:ea typeface="ＭＳ Ｐゴシック" pitchFamily="34" charset="-128"/>
              </a:rPr>
              <a:t>A Brief History of Computing</a:t>
            </a:r>
            <a:br>
              <a:rPr lang="en-US" altLang="en-US" smtClean="0">
                <a:ea typeface="ＭＳ Ｐゴシック" pitchFamily="34" charset="-128"/>
              </a:rPr>
            </a:br>
            <a:r>
              <a:rPr lang="en-US" altLang="en-US" sz="2400" smtClean="0">
                <a:ea typeface="ＭＳ Ｐゴシック" pitchFamily="34" charset="-128"/>
              </a:rPr>
              <a:t>The Birth of Computers: 1940–1950 (continued)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00" y="1524000"/>
            <a:ext cx="8204200" cy="37590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382" y="457200"/>
            <a:ext cx="7947235" cy="62418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idx="1"/>
          </p:nvPr>
        </p:nvSpPr>
        <p:spPr/>
        <p:txBody>
          <a:bodyPr/>
          <a:lstStyle/>
          <a:p>
            <a:r>
              <a:rPr lang="en-US" altLang="en-US" smtClean="0">
                <a:ea typeface="ＭＳ Ｐゴシック" pitchFamily="34" charset="-128"/>
              </a:rPr>
              <a:t>First generation of computing (1950-1957) </a:t>
            </a:r>
          </a:p>
          <a:p>
            <a:pPr lvl="1"/>
            <a:r>
              <a:rPr lang="en-US" altLang="en-US" smtClean="0">
                <a:ea typeface="ＭＳ Ｐゴシック" pitchFamily="34" charset="-128"/>
              </a:rPr>
              <a:t>Similar to EDVAC</a:t>
            </a:r>
          </a:p>
          <a:p>
            <a:pPr lvl="1"/>
            <a:r>
              <a:rPr lang="en-US" altLang="en-US" smtClean="0">
                <a:ea typeface="ＭＳ Ｐゴシック" pitchFamily="34" charset="-128"/>
              </a:rPr>
              <a:t>Vacuum tubes for processing and storage</a:t>
            </a:r>
          </a:p>
          <a:p>
            <a:pPr lvl="1"/>
            <a:r>
              <a:rPr lang="en-US" altLang="en-US" smtClean="0">
                <a:ea typeface="ＭＳ Ｐゴシック" pitchFamily="34" charset="-128"/>
              </a:rPr>
              <a:t>Large, expensive, and delicate</a:t>
            </a:r>
          </a:p>
          <a:p>
            <a:pPr lvl="1"/>
            <a:r>
              <a:rPr lang="en-US" altLang="en-US" smtClean="0">
                <a:ea typeface="ＭＳ Ｐゴシック" pitchFamily="34" charset="-128"/>
              </a:rPr>
              <a:t>Required trained users and special environments </a:t>
            </a:r>
          </a:p>
          <a:p>
            <a:r>
              <a:rPr lang="en-US" altLang="en-US" smtClean="0">
                <a:ea typeface="ＭＳ Ｐゴシック" pitchFamily="34" charset="-128"/>
              </a:rPr>
              <a:t>Second generation</a:t>
            </a:r>
            <a:r>
              <a:rPr lang="en-US" altLang="en-US" b="1" smtClean="0">
                <a:ea typeface="ＭＳ Ｐゴシック" pitchFamily="34" charset="-128"/>
              </a:rPr>
              <a:t> </a:t>
            </a:r>
            <a:r>
              <a:rPr lang="en-US" altLang="en-US" smtClean="0">
                <a:ea typeface="ＭＳ Ｐゴシック" pitchFamily="34" charset="-128"/>
              </a:rPr>
              <a:t>(1957–1965)</a:t>
            </a:r>
          </a:p>
          <a:p>
            <a:pPr lvl="1"/>
            <a:r>
              <a:rPr lang="en-US" altLang="en-US" smtClean="0">
                <a:ea typeface="ＭＳ Ｐゴシック" pitchFamily="34" charset="-128"/>
              </a:rPr>
              <a:t>Transistors and magnetic cores instead of vacuum tubes</a:t>
            </a:r>
          </a:p>
          <a:p>
            <a:pPr lvl="1"/>
            <a:r>
              <a:rPr lang="en-US" altLang="en-US" smtClean="0">
                <a:ea typeface="ＭＳ Ｐゴシック" pitchFamily="34" charset="-128"/>
              </a:rPr>
              <a:t>Era of FORTRAN and COBOL: </a:t>
            </a:r>
            <a:r>
              <a:rPr lang="en-US" altLang="en-US" b="1" smtClean="0">
                <a:ea typeface="ＭＳ Ｐゴシック" pitchFamily="34" charset="-128"/>
              </a:rPr>
              <a:t>high-level programming languages</a:t>
            </a:r>
            <a:endParaRPr lang="en-US" altLang="en-US" smtClean="0">
              <a:ea typeface="ＭＳ Ｐゴシック" pitchFamily="34" charset="-128"/>
            </a:endParaRPr>
          </a:p>
        </p:txBody>
      </p:sp>
      <p:sp>
        <p:nvSpPr>
          <p:cNvPr id="29698" name="Rectangle 2"/>
          <p:cNvSpPr>
            <a:spLocks noGrp="1" noChangeArrowheads="1"/>
          </p:cNvSpPr>
          <p:nvPr>
            <p:ph type="title"/>
          </p:nvPr>
        </p:nvSpPr>
        <p:spPr/>
        <p:txBody>
          <a:bodyPr/>
          <a:lstStyle/>
          <a:p>
            <a:r>
              <a:rPr lang="en-US" altLang="en-US" smtClean="0">
                <a:ea typeface="ＭＳ Ｐゴシック" pitchFamily="34" charset="-128"/>
              </a:rPr>
              <a:t>A Brief History of Computing</a:t>
            </a:r>
            <a:br>
              <a:rPr lang="en-US" altLang="en-US" smtClean="0">
                <a:ea typeface="ＭＳ Ｐゴシック" pitchFamily="34" charset="-128"/>
              </a:rPr>
            </a:br>
            <a:r>
              <a:rPr lang="en-US" altLang="en-US" sz="2400" smtClean="0">
                <a:ea typeface="ＭＳ Ｐゴシック" pitchFamily="34" charset="-128"/>
              </a:rPr>
              <a:t>The Modern Era: 1950 to the Present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idx="1"/>
          </p:nvPr>
        </p:nvSpPr>
        <p:spPr/>
        <p:txBody>
          <a:bodyPr/>
          <a:lstStyle/>
          <a:p>
            <a:r>
              <a:rPr lang="en-US" altLang="en-US" smtClean="0">
                <a:ea typeface="ＭＳ Ｐゴシック" pitchFamily="34" charset="-128"/>
              </a:rPr>
              <a:t>Third generation</a:t>
            </a:r>
            <a:r>
              <a:rPr lang="en-US" altLang="en-US" b="1" smtClean="0">
                <a:ea typeface="ＭＳ Ｐゴシック" pitchFamily="34" charset="-128"/>
              </a:rPr>
              <a:t> </a:t>
            </a:r>
            <a:r>
              <a:rPr lang="en-US" altLang="en-US" smtClean="0">
                <a:ea typeface="ＭＳ Ｐゴシック" pitchFamily="34" charset="-128"/>
              </a:rPr>
              <a:t>(1965 to 1975)</a:t>
            </a:r>
          </a:p>
          <a:p>
            <a:pPr lvl="1"/>
            <a:r>
              <a:rPr lang="en-US" altLang="en-US" smtClean="0">
                <a:ea typeface="ＭＳ Ｐゴシック" pitchFamily="34" charset="-128"/>
              </a:rPr>
              <a:t>Era of the integrated circuit</a:t>
            </a:r>
          </a:p>
          <a:p>
            <a:pPr lvl="1"/>
            <a:r>
              <a:rPr lang="en-US" altLang="en-US" smtClean="0">
                <a:ea typeface="ＭＳ Ｐゴシック" pitchFamily="34" charset="-128"/>
              </a:rPr>
              <a:t>Birth of the first </a:t>
            </a:r>
            <a:r>
              <a:rPr lang="en-US" altLang="en-US" b="1" smtClean="0">
                <a:ea typeface="ＭＳ Ｐゴシック" pitchFamily="34" charset="-128"/>
              </a:rPr>
              <a:t>minicomputer: </a:t>
            </a:r>
            <a:r>
              <a:rPr lang="en-US" altLang="en-US" smtClean="0">
                <a:ea typeface="ＭＳ Ｐゴシック" pitchFamily="34" charset="-128"/>
              </a:rPr>
              <a:t>desk-sized, not room-sized computers</a:t>
            </a:r>
            <a:endParaRPr lang="en-US" altLang="en-US" b="1" smtClean="0">
              <a:ea typeface="ＭＳ Ｐゴシック" pitchFamily="34" charset="-128"/>
            </a:endParaRPr>
          </a:p>
          <a:p>
            <a:pPr lvl="1"/>
            <a:r>
              <a:rPr lang="en-US" altLang="en-US" smtClean="0">
                <a:ea typeface="ＭＳ Ｐゴシック" pitchFamily="34" charset="-128"/>
              </a:rPr>
              <a:t>Birth of the software industry</a:t>
            </a:r>
          </a:p>
          <a:p>
            <a:r>
              <a:rPr lang="en-US" altLang="en-US" smtClean="0">
                <a:ea typeface="ＭＳ Ｐゴシック" pitchFamily="34" charset="-128"/>
              </a:rPr>
              <a:t>Fourth generation (1975 to 1985)</a:t>
            </a:r>
          </a:p>
          <a:p>
            <a:pPr lvl="1"/>
            <a:r>
              <a:rPr lang="en-US" altLang="en-US" smtClean="0">
                <a:ea typeface="ＭＳ Ｐゴシック" pitchFamily="34" charset="-128"/>
              </a:rPr>
              <a:t>The first </a:t>
            </a:r>
            <a:r>
              <a:rPr lang="en-US" altLang="en-US" b="1" smtClean="0">
                <a:ea typeface="ＭＳ Ｐゴシック" pitchFamily="34" charset="-128"/>
              </a:rPr>
              <a:t>microcomputers</a:t>
            </a:r>
            <a:r>
              <a:rPr lang="en-US" altLang="en-US" smtClean="0">
                <a:ea typeface="ＭＳ Ｐゴシック" pitchFamily="34" charset="-128"/>
              </a:rPr>
              <a:t>: desktop machines</a:t>
            </a:r>
          </a:p>
          <a:p>
            <a:pPr lvl="1"/>
            <a:r>
              <a:rPr lang="en-US" altLang="en-US" smtClean="0">
                <a:ea typeface="ＭＳ Ｐゴシック" pitchFamily="34" charset="-128"/>
              </a:rPr>
              <a:t>Development of widespread computer networks</a:t>
            </a:r>
          </a:p>
          <a:p>
            <a:pPr lvl="1"/>
            <a:r>
              <a:rPr lang="en-US" altLang="en-US" smtClean="0">
                <a:ea typeface="ＭＳ Ｐゴシック" pitchFamily="34" charset="-128"/>
              </a:rPr>
              <a:t>Electronic mail, graphical user interfaces, and embedded systems</a:t>
            </a:r>
          </a:p>
        </p:txBody>
      </p:sp>
      <p:sp>
        <p:nvSpPr>
          <p:cNvPr id="30722" name="Rectangle 2"/>
          <p:cNvSpPr>
            <a:spLocks noGrp="1" noChangeArrowheads="1"/>
          </p:cNvSpPr>
          <p:nvPr>
            <p:ph type="title"/>
          </p:nvPr>
        </p:nvSpPr>
        <p:spPr/>
        <p:txBody>
          <a:bodyPr/>
          <a:lstStyle/>
          <a:p>
            <a:r>
              <a:rPr lang="en-US" altLang="en-US" smtClean="0">
                <a:ea typeface="ＭＳ Ｐゴシック" pitchFamily="34" charset="-128"/>
              </a:rPr>
              <a:t>A Brief History of Computing</a:t>
            </a:r>
            <a:br>
              <a:rPr lang="en-US" altLang="en-US" smtClean="0">
                <a:ea typeface="ＭＳ Ｐゴシック" pitchFamily="34" charset="-128"/>
              </a:rPr>
            </a:br>
            <a:r>
              <a:rPr lang="en-US" altLang="en-US" sz="2400" smtClean="0">
                <a:ea typeface="ＭＳ Ｐゴシック" pitchFamily="34" charset="-128"/>
              </a:rPr>
              <a:t>The Modern Era: 1950 to the Present (continued)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85999"/>
            <a:ext cx="3886200" cy="4391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4800600" y="2285999"/>
            <a:ext cx="3840480" cy="42976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990601"/>
            <a:ext cx="4317206" cy="3733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0" y="2947850"/>
            <a:ext cx="54864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p:txBody>
          <a:bodyPr/>
          <a:lstStyle/>
          <a:p>
            <a:r>
              <a:rPr lang="en-US" altLang="en-US" smtClean="0">
                <a:ea typeface="ＭＳ Ｐゴシック" pitchFamily="34" charset="-128"/>
              </a:rPr>
              <a:t>Fifth generation (1985–?)</a:t>
            </a:r>
          </a:p>
          <a:p>
            <a:pPr lvl="1"/>
            <a:r>
              <a:rPr lang="en-US" altLang="en-US" smtClean="0">
                <a:ea typeface="ＭＳ Ｐゴシック" pitchFamily="34" charset="-128"/>
              </a:rPr>
              <a:t>Massively parallel processors capable of quadrillions (10</a:t>
            </a:r>
            <a:r>
              <a:rPr lang="en-US" altLang="en-US" baseline="30000" smtClean="0">
                <a:ea typeface="ＭＳ Ｐゴシック" pitchFamily="34" charset="-128"/>
              </a:rPr>
              <a:t>15</a:t>
            </a:r>
            <a:r>
              <a:rPr lang="en-US" altLang="en-US" smtClean="0">
                <a:ea typeface="ＭＳ Ｐゴシック" pitchFamily="34" charset="-128"/>
              </a:rPr>
              <a:t>) of computations per second</a:t>
            </a:r>
          </a:p>
          <a:p>
            <a:pPr lvl="1"/>
            <a:r>
              <a:rPr lang="en-US" altLang="en-US" smtClean="0">
                <a:ea typeface="ＭＳ Ｐゴシック" pitchFamily="34" charset="-128"/>
              </a:rPr>
              <a:t>Handheld digital devices</a:t>
            </a:r>
          </a:p>
          <a:p>
            <a:pPr lvl="1"/>
            <a:r>
              <a:rPr lang="en-US" altLang="en-US" smtClean="0">
                <a:ea typeface="ＭＳ Ｐゴシック" pitchFamily="34" charset="-128"/>
              </a:rPr>
              <a:t>Powerful multimedia user interfaces incorporating sound, voice recognition, images, video, television</a:t>
            </a:r>
          </a:p>
          <a:p>
            <a:pPr lvl="1"/>
            <a:r>
              <a:rPr lang="en-US" altLang="en-US" smtClean="0">
                <a:ea typeface="ＭＳ Ｐゴシック" pitchFamily="34" charset="-128"/>
              </a:rPr>
              <a:t>Wireless communications</a:t>
            </a:r>
          </a:p>
          <a:p>
            <a:pPr lvl="1"/>
            <a:r>
              <a:rPr lang="en-US" altLang="en-US" smtClean="0">
                <a:ea typeface="ＭＳ Ｐゴシック" pitchFamily="34" charset="-128"/>
              </a:rPr>
              <a:t>Massive storage devices</a:t>
            </a:r>
          </a:p>
          <a:p>
            <a:pPr lvl="1"/>
            <a:r>
              <a:rPr lang="en-US" altLang="en-US" smtClean="0">
                <a:ea typeface="ＭＳ Ｐゴシック" pitchFamily="34" charset="-128"/>
              </a:rPr>
              <a:t>Ubiquitous computing</a:t>
            </a:r>
          </a:p>
        </p:txBody>
      </p:sp>
      <p:sp>
        <p:nvSpPr>
          <p:cNvPr id="31746" name="Rectangle 2"/>
          <p:cNvSpPr>
            <a:spLocks noGrp="1" noChangeArrowheads="1"/>
          </p:cNvSpPr>
          <p:nvPr>
            <p:ph type="title"/>
          </p:nvPr>
        </p:nvSpPr>
        <p:spPr/>
        <p:txBody>
          <a:bodyPr/>
          <a:lstStyle/>
          <a:p>
            <a:r>
              <a:rPr lang="en-US" altLang="en-US" smtClean="0">
                <a:ea typeface="ＭＳ Ｐゴシック" pitchFamily="34" charset="-128"/>
              </a:rPr>
              <a:t>A Brief History of Computing</a:t>
            </a:r>
            <a:br>
              <a:rPr lang="en-US" altLang="en-US" smtClean="0">
                <a:ea typeface="ＭＳ Ｐゴシック" pitchFamily="34" charset="-128"/>
              </a:rPr>
            </a:br>
            <a:r>
              <a:rPr lang="en-US" altLang="en-US" sz="2400" smtClean="0">
                <a:ea typeface="ＭＳ Ｐゴシック" pitchFamily="34" charset="-128"/>
              </a:rPr>
              <a:t>The Modern Era: 1950 to the Present (continued)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idx="1"/>
          </p:nvPr>
        </p:nvSpPr>
        <p:spPr/>
        <p:txBody>
          <a:bodyPr/>
          <a:lstStyle/>
          <a:p>
            <a:pPr>
              <a:spcBef>
                <a:spcPct val="40000"/>
              </a:spcBef>
            </a:pPr>
            <a:r>
              <a:rPr lang="en-US" altLang="en-US" sz="2400" smtClean="0">
                <a:ea typeface="ＭＳ Ｐゴシック" pitchFamily="34" charset="-128"/>
              </a:rPr>
              <a:t>Computer science is the study of algorithms</a:t>
            </a:r>
          </a:p>
          <a:p>
            <a:pPr>
              <a:spcBef>
                <a:spcPct val="40000"/>
              </a:spcBef>
            </a:pPr>
            <a:r>
              <a:rPr lang="en-US" altLang="en-US" sz="2400" smtClean="0">
                <a:ea typeface="ＭＳ Ｐゴシック" pitchFamily="34" charset="-128"/>
              </a:rPr>
              <a:t>An algorithm is a well-ordered collection of unambiguous and effectively computable operations that, when executed, produces a result and halts in a finite amount of time</a:t>
            </a:r>
          </a:p>
          <a:p>
            <a:pPr>
              <a:spcBef>
                <a:spcPct val="40000"/>
              </a:spcBef>
            </a:pPr>
            <a:r>
              <a:rPr lang="en-US" altLang="en-US" sz="2400" smtClean="0">
                <a:ea typeface="ＭＳ Ｐゴシック" pitchFamily="34" charset="-128"/>
              </a:rPr>
              <a:t>If we can specify an algorithm to solve a problem, then we can automate its solution</a:t>
            </a:r>
          </a:p>
          <a:p>
            <a:pPr>
              <a:spcBef>
                <a:spcPct val="40000"/>
              </a:spcBef>
            </a:pPr>
            <a:r>
              <a:rPr lang="en-US" altLang="en-US" sz="2400" smtClean="0">
                <a:ea typeface="ＭＳ Ｐゴシック" pitchFamily="34" charset="-128"/>
              </a:rPr>
              <a:t>Computers developed from mechanical calculating devices to modern electronic marvels of miniaturization</a:t>
            </a:r>
          </a:p>
          <a:p>
            <a:endParaRPr lang="en-US" altLang="en-US" smtClean="0">
              <a:ea typeface="ＭＳ Ｐゴシック" pitchFamily="34" charset="-128"/>
            </a:endParaRPr>
          </a:p>
        </p:txBody>
      </p:sp>
      <p:sp>
        <p:nvSpPr>
          <p:cNvPr id="34818" name="Rectangle 2"/>
          <p:cNvSpPr>
            <a:spLocks noGrp="1" noChangeArrowheads="1"/>
          </p:cNvSpPr>
          <p:nvPr>
            <p:ph type="title"/>
          </p:nvPr>
        </p:nvSpPr>
        <p:spPr/>
        <p:txBody>
          <a:bodyPr/>
          <a:lstStyle/>
          <a:p>
            <a:r>
              <a:rPr lang="en-US" altLang="en-US" smtClean="0">
                <a:ea typeface="ＭＳ Ｐゴシック" pitchFamily="34" charset="-128"/>
              </a:rPr>
              <a:t>Summary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2667000"/>
            <a:ext cx="8610600" cy="707886"/>
          </a:xfrm>
          <a:prstGeom prst="rect">
            <a:avLst/>
          </a:prstGeom>
          <a:noFill/>
        </p:spPr>
        <p:txBody>
          <a:bodyPr>
            <a:spAutoFit/>
          </a:bodyPr>
          <a:lstStyle/>
          <a:p>
            <a:pPr algn="ctr" eaLnBrk="1" hangingPunct="1">
              <a:buClr>
                <a:srgbClr val="FFFFFF"/>
              </a:buClr>
              <a:buSzPct val="100000"/>
              <a:buFont typeface="Times New Roman" panose="02020603050405020304" pitchFamily="18" charset="0"/>
              <a:buNone/>
              <a:defRPr/>
            </a:pPr>
            <a:r>
              <a:rPr lang="en-US" sz="4000" b="1" dirty="0" smtClean="0">
                <a:solidFill>
                  <a:schemeClr val="tx1"/>
                </a:solidFill>
                <a:latin typeface="+mj-lt"/>
              </a:rPr>
              <a:t>Algorithm Discovery and Design</a:t>
            </a:r>
            <a:endParaRPr lang="en-US" sz="3600" b="1"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smtClean="0">
                <a:ea typeface="ＭＳ Ｐゴシック" pitchFamily="34" charset="-128"/>
              </a:rPr>
              <a:t>Representing Algorithms</a:t>
            </a:r>
          </a:p>
        </p:txBody>
      </p:sp>
      <p:sp>
        <p:nvSpPr>
          <p:cNvPr id="13315" name="Rectangle 3"/>
          <p:cNvSpPr>
            <a:spLocks noGrp="1" noChangeArrowheads="1"/>
          </p:cNvSpPr>
          <p:nvPr>
            <p:ph idx="1"/>
          </p:nvPr>
        </p:nvSpPr>
        <p:spPr/>
        <p:txBody>
          <a:bodyPr/>
          <a:lstStyle/>
          <a:p>
            <a:r>
              <a:rPr lang="en-US" altLang="en-US" b="1" smtClean="0">
                <a:ea typeface="ＭＳ Ｐゴシック" pitchFamily="34" charset="-128"/>
              </a:rPr>
              <a:t>Pseudocode</a:t>
            </a:r>
            <a:r>
              <a:rPr lang="en-US" altLang="en-US" smtClean="0">
                <a:ea typeface="ＭＳ Ｐゴシック" pitchFamily="34" charset="-128"/>
              </a:rPr>
              <a:t> is used to design algorithms</a:t>
            </a:r>
          </a:p>
          <a:p>
            <a:r>
              <a:rPr lang="en-US" altLang="en-US" smtClean="0">
                <a:ea typeface="ＭＳ Ｐゴシック" pitchFamily="34" charset="-128"/>
              </a:rPr>
              <a:t>Natural language is:</a:t>
            </a:r>
          </a:p>
          <a:p>
            <a:pPr lvl="1"/>
            <a:r>
              <a:rPr lang="en-US" altLang="en-US" smtClean="0">
                <a:ea typeface="ＭＳ Ｐゴシック" pitchFamily="34" charset="-128"/>
              </a:rPr>
              <a:t>Expressive, easy to use</a:t>
            </a:r>
          </a:p>
          <a:p>
            <a:pPr lvl="1"/>
            <a:r>
              <a:rPr lang="en-US" altLang="en-US" smtClean="0">
                <a:ea typeface="ＭＳ Ｐゴシック" pitchFamily="34" charset="-128"/>
              </a:rPr>
              <a:t>Verbose, unstructured, and ambiguous</a:t>
            </a:r>
          </a:p>
          <a:p>
            <a:r>
              <a:rPr lang="en-US" altLang="en-US" smtClean="0">
                <a:ea typeface="ＭＳ Ｐゴシック" pitchFamily="34" charset="-128"/>
              </a:rPr>
              <a:t>Programming languages are:</a:t>
            </a:r>
          </a:p>
          <a:p>
            <a:pPr lvl="1"/>
            <a:r>
              <a:rPr lang="en-US" altLang="en-US" smtClean="0">
                <a:ea typeface="ＭＳ Ｐゴシック" pitchFamily="34" charset="-128"/>
              </a:rPr>
              <a:t>Structured, designed for computers</a:t>
            </a:r>
          </a:p>
          <a:p>
            <a:pPr lvl="1"/>
            <a:r>
              <a:rPr lang="en-US" altLang="en-US" smtClean="0">
                <a:ea typeface="ＭＳ Ｐゴシック" pitchFamily="34" charset="-128"/>
              </a:rPr>
              <a:t>Grammatically fussy, cryptic</a:t>
            </a:r>
          </a:p>
          <a:p>
            <a:r>
              <a:rPr lang="en-US" altLang="en-US" smtClean="0">
                <a:ea typeface="ＭＳ Ｐゴシック" pitchFamily="34" charset="-128"/>
              </a:rPr>
              <a:t>Pseudocode lies somewhere between these two</a:t>
            </a:r>
          </a:p>
          <a:p>
            <a:endParaRPr lang="en-US" altLang="en-US" smtClean="0">
              <a:ea typeface="ＭＳ Ｐゴシック" pitchFamily="34" charset="-128"/>
            </a:endParaRPr>
          </a:p>
          <a:p>
            <a:pPr>
              <a:buFontTx/>
              <a:buNone/>
            </a:pPr>
            <a:endParaRPr lang="en-US" altLang="en-US" smtClean="0">
              <a:ea typeface="ＭＳ Ｐゴシック" pitchFamily="34"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5" descr="C:\Users\PaulRefurb\Documents\Ch 08-24-14\Books\952 Schneider Invitation to CS 7e - Alyssa - xxx\02_NEW PDFs and Figures\Figures\C8814_ch02\ch02\C8814_f0201.jpg"/>
          <p:cNvPicPr>
            <a:picLocks noChangeAspect="1" noChangeArrowheads="1"/>
          </p:cNvPicPr>
          <p:nvPr/>
        </p:nvPicPr>
        <p:blipFill>
          <a:blip r:embed="rId2" cstate="print"/>
          <a:srcRect/>
          <a:stretch>
            <a:fillRect/>
          </a:stretch>
        </p:blipFill>
        <p:spPr bwMode="auto">
          <a:xfrm>
            <a:off x="368300" y="1066800"/>
            <a:ext cx="8407400" cy="429736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457200" y="1481328"/>
            <a:ext cx="4038600" cy="4525963"/>
          </a:xfrm>
        </p:spPr>
        <p:txBody>
          <a:bodyPr>
            <a:normAutofit/>
          </a:bodyPr>
          <a:lstStyle/>
          <a:p>
            <a:r>
              <a:rPr lang="en-US" altLang="en-US" dirty="0" smtClean="0">
                <a:ea typeface="ＭＳ Ｐゴシック" pitchFamily="34" charset="-128"/>
              </a:rPr>
              <a:t>Computer science is the study of algorithms, including:</a:t>
            </a:r>
          </a:p>
          <a:p>
            <a:pPr lvl="1"/>
            <a:r>
              <a:rPr lang="en-US" altLang="en-US" dirty="0" smtClean="0">
                <a:ea typeface="ＭＳ Ｐゴシック" pitchFamily="34" charset="-128"/>
              </a:rPr>
              <a:t>Their formal and mathematical properties</a:t>
            </a:r>
          </a:p>
          <a:p>
            <a:pPr lvl="1"/>
            <a:r>
              <a:rPr lang="en-US" altLang="en-US" dirty="0" smtClean="0">
                <a:ea typeface="ＭＳ Ｐゴシック" pitchFamily="34" charset="-128"/>
              </a:rPr>
              <a:t>Their hardware realizations</a:t>
            </a:r>
          </a:p>
          <a:p>
            <a:pPr lvl="1"/>
            <a:r>
              <a:rPr lang="en-US" altLang="en-US" dirty="0" smtClean="0">
                <a:ea typeface="ＭＳ Ｐゴシック" pitchFamily="34" charset="-128"/>
              </a:rPr>
              <a:t>Their linguistic realizations</a:t>
            </a:r>
          </a:p>
          <a:p>
            <a:pPr lvl="1"/>
            <a:r>
              <a:rPr lang="en-US" altLang="en-US" dirty="0" smtClean="0">
                <a:ea typeface="ＭＳ Ｐゴシック" pitchFamily="34" charset="-128"/>
              </a:rPr>
              <a:t>Their applications</a:t>
            </a:r>
          </a:p>
          <a:p>
            <a:endParaRPr lang="en-US" altLang="en-US" dirty="0" smtClean="0">
              <a:ea typeface="ＭＳ Ｐゴシック" pitchFamily="34" charset="-128"/>
            </a:endParaRPr>
          </a:p>
        </p:txBody>
      </p:sp>
      <p:sp>
        <p:nvSpPr>
          <p:cNvPr id="7170" name="Rectangle 2"/>
          <p:cNvSpPr>
            <a:spLocks noGrp="1" noChangeArrowheads="1"/>
          </p:cNvSpPr>
          <p:nvPr>
            <p:ph type="title"/>
          </p:nvPr>
        </p:nvSpPr>
        <p:spPr/>
        <p:txBody>
          <a:bodyPr>
            <a:normAutofit/>
          </a:bodyPr>
          <a:lstStyle/>
          <a:p>
            <a:r>
              <a:rPr lang="en-US" altLang="en-US" dirty="0" smtClean="0">
                <a:ea typeface="ＭＳ Ｐゴシック" pitchFamily="34" charset="-128"/>
              </a:rPr>
              <a:t>The Definition of Computer Science</a:t>
            </a:r>
          </a:p>
        </p:txBody>
      </p:sp>
      <p:sp>
        <p:nvSpPr>
          <p:cNvPr id="6" name="Rectangle 5"/>
          <p:cNvSpPr/>
          <p:nvPr/>
        </p:nvSpPr>
        <p:spPr>
          <a:xfrm>
            <a:off x="4495800" y="1464786"/>
            <a:ext cx="4191000" cy="4021614"/>
          </a:xfrm>
          <a:prstGeom prst="rect">
            <a:avLst/>
          </a:prstGeom>
        </p:spPr>
        <p:txBody>
          <a:bodyPr wrap="square">
            <a:spAutoFit/>
          </a:bodyPr>
          <a:lstStyle/>
          <a:p>
            <a:pPr marL="365760" indent="-256032" eaLnBrk="1" hangingPunct="1">
              <a:spcBef>
                <a:spcPts val="400"/>
              </a:spcBef>
              <a:spcAft>
                <a:spcPts val="0"/>
              </a:spcAft>
              <a:buClr>
                <a:schemeClr val="accent1"/>
              </a:buClr>
              <a:buSzPct val="68000"/>
              <a:buFont typeface="Wingdings 3"/>
              <a:buChar char=""/>
            </a:pPr>
            <a:r>
              <a:rPr lang="en-US" altLang="en-US" sz="2700" dirty="0">
                <a:solidFill>
                  <a:schemeClr val="tx1"/>
                </a:solidFill>
                <a:latin typeface="+mn-lt"/>
              </a:rPr>
              <a:t>Algorithm</a:t>
            </a:r>
          </a:p>
          <a:p>
            <a:pPr marL="621792" lvl="1" indent="-228600" eaLnBrk="1" hangingPunct="1">
              <a:spcBef>
                <a:spcPts val="324"/>
              </a:spcBef>
              <a:buClr>
                <a:schemeClr val="accent1"/>
              </a:buClr>
              <a:buFont typeface="Verdana"/>
              <a:buChar char="◦"/>
            </a:pPr>
            <a:r>
              <a:rPr lang="en-US" altLang="en-US" sz="2300" dirty="0">
                <a:solidFill>
                  <a:schemeClr val="tx1"/>
                </a:solidFill>
                <a:latin typeface="+mn-lt"/>
              </a:rPr>
              <a:t>Informally, “an ordered sequence of instructions that is guaranteed to solve a specific problem.”</a:t>
            </a:r>
          </a:p>
          <a:p>
            <a:pPr marL="365760" indent="-256032" eaLnBrk="1" hangingPunct="1">
              <a:spcBef>
                <a:spcPts val="400"/>
              </a:spcBef>
              <a:spcAft>
                <a:spcPts val="0"/>
              </a:spcAft>
              <a:buClr>
                <a:schemeClr val="accent1"/>
              </a:buClr>
              <a:buSzPct val="68000"/>
              <a:buFont typeface="Wingdings 3"/>
              <a:buChar char=""/>
            </a:pPr>
            <a:r>
              <a:rPr lang="en-US" altLang="en-US" sz="2700" dirty="0">
                <a:solidFill>
                  <a:schemeClr val="tx1"/>
                </a:solidFill>
                <a:latin typeface="+mn-lt"/>
              </a:rPr>
              <a:t>Operations used to construct algorithms</a:t>
            </a:r>
          </a:p>
          <a:p>
            <a:pPr marL="621792" lvl="1" indent="-228600" eaLnBrk="1" hangingPunct="1">
              <a:spcBef>
                <a:spcPts val="324"/>
              </a:spcBef>
              <a:buClr>
                <a:schemeClr val="accent1"/>
              </a:buClr>
              <a:buFont typeface="Verdana"/>
              <a:buChar char="◦"/>
            </a:pPr>
            <a:r>
              <a:rPr lang="en-US" altLang="en-US" sz="2300" dirty="0">
                <a:solidFill>
                  <a:schemeClr val="tx1"/>
                </a:solidFill>
                <a:latin typeface="+mn-lt"/>
              </a:rPr>
              <a:t>Sequential operations</a:t>
            </a:r>
          </a:p>
          <a:p>
            <a:pPr marL="621792" lvl="1" indent="-228600" eaLnBrk="1" hangingPunct="1">
              <a:spcBef>
                <a:spcPts val="324"/>
              </a:spcBef>
              <a:buClr>
                <a:schemeClr val="accent1"/>
              </a:buClr>
              <a:buFont typeface="Verdana"/>
              <a:buChar char="◦"/>
            </a:pPr>
            <a:r>
              <a:rPr lang="en-US" altLang="en-US" sz="2300" dirty="0">
                <a:solidFill>
                  <a:schemeClr val="tx1"/>
                </a:solidFill>
                <a:latin typeface="+mn-lt"/>
              </a:rPr>
              <a:t>Conditional operations</a:t>
            </a:r>
          </a:p>
          <a:p>
            <a:pPr marL="621792" lvl="1" indent="-228600" eaLnBrk="1" hangingPunct="1">
              <a:spcBef>
                <a:spcPts val="324"/>
              </a:spcBef>
              <a:buClr>
                <a:schemeClr val="accent1"/>
              </a:buClr>
              <a:buFont typeface="Verdana"/>
              <a:buChar char="◦"/>
            </a:pPr>
            <a:r>
              <a:rPr lang="en-US" altLang="en-US" sz="2300" dirty="0">
                <a:solidFill>
                  <a:schemeClr val="tx1"/>
                </a:solidFill>
                <a:latin typeface="+mn-lt"/>
              </a:rPr>
              <a:t>Iterative operations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5" descr="C:\Users\PaulRefurb\Documents\Ch 08-24-14\Books\952 Schneider Invitation to CS 7e - Alyssa - xxx\02_NEW PDFs and Figures\Figures\C8814_ch02\ch02\C8814_f0202.jpg"/>
          <p:cNvPicPr>
            <a:picLocks noChangeAspect="1" noChangeArrowheads="1"/>
          </p:cNvPicPr>
          <p:nvPr/>
        </p:nvPicPr>
        <p:blipFill>
          <a:blip r:embed="rId2" cstate="print"/>
          <a:srcRect/>
          <a:stretch>
            <a:fillRect/>
          </a:stretch>
        </p:blipFill>
        <p:spPr bwMode="auto">
          <a:xfrm>
            <a:off x="1600200" y="533400"/>
            <a:ext cx="5943600" cy="5526088"/>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ea typeface="ＭＳ Ｐゴシック" pitchFamily="34" charset="-128"/>
              </a:rPr>
              <a:t>Representing Algorithms (cont'd)</a:t>
            </a:r>
          </a:p>
        </p:txBody>
      </p:sp>
      <p:sp>
        <p:nvSpPr>
          <p:cNvPr id="16387" name="Rectangle 3"/>
          <p:cNvSpPr>
            <a:spLocks noGrp="1" noChangeArrowheads="1"/>
          </p:cNvSpPr>
          <p:nvPr>
            <p:ph idx="1"/>
          </p:nvPr>
        </p:nvSpPr>
        <p:spPr/>
        <p:txBody>
          <a:bodyPr/>
          <a:lstStyle/>
          <a:p>
            <a:r>
              <a:rPr lang="en-US" altLang="en-US" dirty="0" smtClean="0">
                <a:ea typeface="ＭＳ Ｐゴシック" pitchFamily="34" charset="-128"/>
              </a:rPr>
              <a:t>Sequential operations perform a single task</a:t>
            </a:r>
          </a:p>
          <a:p>
            <a:pPr lvl="1"/>
            <a:r>
              <a:rPr lang="en-US" altLang="en-US" b="1" u="sng" dirty="0" smtClean="0">
                <a:ea typeface="ＭＳ Ｐゴシック" pitchFamily="34" charset="-128"/>
              </a:rPr>
              <a:t>Computation</a:t>
            </a:r>
            <a:r>
              <a:rPr lang="en-US" altLang="en-US" dirty="0" smtClean="0">
                <a:ea typeface="ＭＳ Ｐゴシック" pitchFamily="34" charset="-128"/>
              </a:rPr>
              <a:t>: a single numeric calculation</a:t>
            </a:r>
          </a:p>
          <a:p>
            <a:pPr lvl="1"/>
            <a:r>
              <a:rPr lang="en-US" altLang="en-US" b="1" u="sng" dirty="0" smtClean="0">
                <a:ea typeface="ＭＳ Ｐゴシック" pitchFamily="34" charset="-128"/>
              </a:rPr>
              <a:t>Input</a:t>
            </a:r>
            <a:r>
              <a:rPr lang="en-US" altLang="en-US" dirty="0" smtClean="0">
                <a:ea typeface="ＭＳ Ｐゴシック" pitchFamily="34" charset="-128"/>
              </a:rPr>
              <a:t>: gets data values from outside the algorithm </a:t>
            </a:r>
          </a:p>
          <a:p>
            <a:pPr lvl="1"/>
            <a:r>
              <a:rPr lang="en-US" altLang="en-US" b="1" u="sng" dirty="0" smtClean="0">
                <a:ea typeface="ＭＳ Ｐゴシック" pitchFamily="34" charset="-128"/>
              </a:rPr>
              <a:t>Output</a:t>
            </a:r>
            <a:r>
              <a:rPr lang="en-US" altLang="en-US" dirty="0" smtClean="0">
                <a:ea typeface="ＭＳ Ｐゴシック" pitchFamily="34" charset="-128"/>
              </a:rPr>
              <a:t>: sends data values to the outside world</a:t>
            </a:r>
            <a:br>
              <a:rPr lang="en-US" altLang="en-US" dirty="0" smtClean="0">
                <a:ea typeface="ＭＳ Ｐゴシック" pitchFamily="34" charset="-128"/>
              </a:rPr>
            </a:br>
            <a:endParaRPr lang="en-US" altLang="en-US" dirty="0" smtClean="0">
              <a:ea typeface="ＭＳ Ｐゴシック" pitchFamily="34" charset="-128"/>
            </a:endParaRPr>
          </a:p>
          <a:p>
            <a:pPr lvl="1"/>
            <a:endParaRPr lang="en-US" altLang="en-US" dirty="0">
              <a:ea typeface="ＭＳ Ｐゴシック" pitchFamily="34" charset="-128"/>
            </a:endParaRPr>
          </a:p>
          <a:p>
            <a:pPr marL="393192" lvl="1" indent="0">
              <a:buNone/>
            </a:pPr>
            <a:endParaRPr lang="en-US" altLang="en-US" dirty="0" smtClean="0">
              <a:ea typeface="ＭＳ Ｐゴシック" pitchFamily="34" charset="-128"/>
            </a:endParaRPr>
          </a:p>
          <a:p>
            <a:r>
              <a:rPr lang="en-US" altLang="en-US" dirty="0" smtClean="0">
                <a:ea typeface="ＭＳ Ｐゴシック" pitchFamily="34" charset="-128"/>
              </a:rPr>
              <a:t>A </a:t>
            </a:r>
            <a:r>
              <a:rPr lang="en-US" altLang="en-US" b="1" u="sng" dirty="0" smtClean="0">
                <a:ea typeface="ＭＳ Ｐゴシック" pitchFamily="34" charset="-128"/>
              </a:rPr>
              <a:t>variable</a:t>
            </a:r>
            <a:r>
              <a:rPr lang="en-US" altLang="en-US" b="1" dirty="0" smtClean="0">
                <a:ea typeface="ＭＳ Ｐゴシック" pitchFamily="34" charset="-128"/>
              </a:rPr>
              <a:t> </a:t>
            </a:r>
            <a:r>
              <a:rPr lang="en-US" altLang="en-US" dirty="0" smtClean="0">
                <a:ea typeface="ＭＳ Ｐゴシック" pitchFamily="34" charset="-128"/>
              </a:rPr>
              <a:t>is a named location to hold a value</a:t>
            </a:r>
          </a:p>
          <a:p>
            <a:r>
              <a:rPr lang="en-US" altLang="en-US" dirty="0" smtClean="0">
                <a:ea typeface="ＭＳ Ｐゴシック" pitchFamily="34" charset="-128"/>
              </a:rPr>
              <a:t>A </a:t>
            </a:r>
            <a:r>
              <a:rPr lang="en-US" altLang="en-US" b="1" u="sng" dirty="0" smtClean="0">
                <a:ea typeface="ＭＳ Ｐゴシック" pitchFamily="34" charset="-128"/>
              </a:rPr>
              <a:t>sequential algorithm</a:t>
            </a:r>
            <a:r>
              <a:rPr lang="en-US" altLang="en-US" dirty="0" smtClean="0">
                <a:ea typeface="ＭＳ Ｐゴシック" pitchFamily="34" charset="-128"/>
              </a:rPr>
              <a:t> is made up only of sequential operations</a:t>
            </a:r>
          </a:p>
        </p:txBody>
      </p:sp>
      <p:sp>
        <p:nvSpPr>
          <p:cNvPr id="2" name="Rectangle 1"/>
          <p:cNvSpPr/>
          <p:nvPr/>
        </p:nvSpPr>
        <p:spPr>
          <a:xfrm>
            <a:off x="1219200" y="3349466"/>
            <a:ext cx="1676400" cy="68580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Bell MT" panose="02020503060305020303" pitchFamily="18" charset="0"/>
              </a:rPr>
              <a:t>Outside World</a:t>
            </a:r>
            <a:endParaRPr lang="en-US" sz="2000" dirty="0">
              <a:solidFill>
                <a:schemeClr val="tx1"/>
              </a:solidFill>
              <a:latin typeface="Bell MT" panose="02020503060305020303" pitchFamily="18" charset="0"/>
            </a:endParaRPr>
          </a:p>
        </p:txBody>
      </p:sp>
      <p:sp>
        <p:nvSpPr>
          <p:cNvPr id="7" name="Rectangle 6"/>
          <p:cNvSpPr/>
          <p:nvPr/>
        </p:nvSpPr>
        <p:spPr>
          <a:xfrm>
            <a:off x="5486400" y="3383756"/>
            <a:ext cx="1676400" cy="68580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Bell MT" panose="02020503060305020303" pitchFamily="18" charset="0"/>
              </a:rPr>
              <a:t>Computing Agent</a:t>
            </a:r>
            <a:endParaRPr lang="en-US" sz="2000" dirty="0">
              <a:solidFill>
                <a:schemeClr val="tx1"/>
              </a:solidFill>
              <a:latin typeface="Bell MT" panose="02020503060305020303" pitchFamily="18" charset="0"/>
            </a:endParaRPr>
          </a:p>
        </p:txBody>
      </p:sp>
      <p:cxnSp>
        <p:nvCxnSpPr>
          <p:cNvPr id="4" name="Straight Arrow Connector 3"/>
          <p:cNvCxnSpPr/>
          <p:nvPr/>
        </p:nvCxnSpPr>
        <p:spPr>
          <a:xfrm>
            <a:off x="2895600" y="3501866"/>
            <a:ext cx="2590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2895600" y="3882866"/>
            <a:ext cx="2590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37377" y="3189446"/>
            <a:ext cx="707245" cy="369332"/>
          </a:xfrm>
          <a:prstGeom prst="rect">
            <a:avLst/>
          </a:prstGeom>
          <a:noFill/>
        </p:spPr>
        <p:txBody>
          <a:bodyPr wrap="none" rtlCol="0">
            <a:spAutoFit/>
          </a:bodyPr>
          <a:lstStyle/>
          <a:p>
            <a:r>
              <a:rPr lang="en-US" sz="1800" dirty="0" smtClean="0">
                <a:solidFill>
                  <a:schemeClr val="tx1"/>
                </a:solidFill>
                <a:latin typeface="Bell MT" panose="02020503060305020303" pitchFamily="18" charset="0"/>
              </a:rPr>
              <a:t>Input</a:t>
            </a:r>
            <a:endParaRPr lang="en-US" sz="1800" dirty="0">
              <a:solidFill>
                <a:schemeClr val="tx1"/>
              </a:solidFill>
              <a:latin typeface="Bell MT" panose="02020503060305020303" pitchFamily="18" charset="0"/>
            </a:endParaRPr>
          </a:p>
        </p:txBody>
      </p:sp>
      <p:sp>
        <p:nvSpPr>
          <p:cNvPr id="13" name="TextBox 12"/>
          <p:cNvSpPr txBox="1"/>
          <p:nvPr/>
        </p:nvSpPr>
        <p:spPr>
          <a:xfrm>
            <a:off x="3733800" y="3897868"/>
            <a:ext cx="862737" cy="369332"/>
          </a:xfrm>
          <a:prstGeom prst="rect">
            <a:avLst/>
          </a:prstGeom>
          <a:noFill/>
        </p:spPr>
        <p:txBody>
          <a:bodyPr wrap="none" rtlCol="0">
            <a:spAutoFit/>
          </a:bodyPr>
          <a:lstStyle/>
          <a:p>
            <a:r>
              <a:rPr lang="en-US" sz="1800" dirty="0" smtClean="0">
                <a:solidFill>
                  <a:schemeClr val="tx1"/>
                </a:solidFill>
                <a:latin typeface="Bell MT" panose="02020503060305020303" pitchFamily="18" charset="0"/>
              </a:rPr>
              <a:t>Output</a:t>
            </a:r>
            <a:endParaRPr lang="en-US" sz="1800" dirty="0">
              <a:solidFill>
                <a:schemeClr val="tx1"/>
              </a:solidFill>
              <a:latin typeface="Bell MT" panose="02020503060305020303"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ea typeface="ＭＳ Ｐゴシック" pitchFamily="34" charset="-128"/>
              </a:rPr>
              <a:t>Representing Algorithms (cont'd)</a:t>
            </a:r>
          </a:p>
        </p:txBody>
      </p:sp>
      <p:sp>
        <p:nvSpPr>
          <p:cNvPr id="16387" name="Rectangle 3"/>
          <p:cNvSpPr>
            <a:spLocks noGrp="1" noChangeArrowheads="1"/>
          </p:cNvSpPr>
          <p:nvPr>
            <p:ph idx="1"/>
          </p:nvPr>
        </p:nvSpPr>
        <p:spPr>
          <a:xfrm>
            <a:off x="152400" y="1481328"/>
            <a:ext cx="8839200" cy="4525963"/>
          </a:xfrm>
        </p:spPr>
        <p:txBody>
          <a:bodyPr/>
          <a:lstStyle/>
          <a:p>
            <a:r>
              <a:rPr lang="en-US" altLang="en-US" dirty="0" smtClean="0">
                <a:ea typeface="ＭＳ Ｐゴシック" pitchFamily="34" charset="-128"/>
              </a:rPr>
              <a:t>Let’s see an example of a variable:</a:t>
            </a:r>
            <a:br>
              <a:rPr lang="en-US" altLang="en-US" dirty="0" smtClean="0">
                <a:ea typeface="ＭＳ Ｐゴシック" pitchFamily="34" charset="-128"/>
              </a:rPr>
            </a:br>
            <a:endParaRPr lang="en-US" altLang="en-US" sz="3600" dirty="0" smtClean="0">
              <a:ea typeface="ＭＳ Ｐゴシック" pitchFamily="34" charset="-128"/>
            </a:endParaRPr>
          </a:p>
          <a:p>
            <a:pPr marL="1831975" lvl="1" indent="0">
              <a:buNone/>
            </a:pPr>
            <a:r>
              <a:rPr lang="en-US" altLang="en-US" sz="3200" dirty="0" smtClean="0">
                <a:solidFill>
                  <a:srgbClr val="0070C0"/>
                </a:solidFill>
                <a:ea typeface="ＭＳ Ｐゴシック" pitchFamily="34" charset="-128"/>
              </a:rPr>
              <a:t>Set the value of </a:t>
            </a:r>
            <a:r>
              <a:rPr lang="en-US" altLang="en-US" sz="3200" b="1" i="1" u="sng" dirty="0" smtClean="0">
                <a:solidFill>
                  <a:srgbClr val="0070C0"/>
                </a:solidFill>
                <a:ea typeface="ＭＳ Ｐゴシック" pitchFamily="34" charset="-128"/>
              </a:rPr>
              <a:t>carry</a:t>
            </a:r>
            <a:r>
              <a:rPr lang="en-US" altLang="en-US" sz="3200" dirty="0" smtClean="0">
                <a:solidFill>
                  <a:srgbClr val="0070C0"/>
                </a:solidFill>
                <a:ea typeface="ＭＳ Ｐゴシック" pitchFamily="34" charset="-128"/>
              </a:rPr>
              <a:t> to 0</a:t>
            </a:r>
          </a:p>
          <a:p>
            <a:pPr lvl="1"/>
            <a:endParaRPr lang="en-US" altLang="en-US" dirty="0">
              <a:ea typeface="ＭＳ Ｐゴシック" pitchFamily="34" charset="-128"/>
            </a:endParaRPr>
          </a:p>
          <a:p>
            <a:r>
              <a:rPr lang="en-US" altLang="en-US" dirty="0" smtClean="0">
                <a:ea typeface="ＭＳ Ｐゴシック" pitchFamily="34" charset="-128"/>
              </a:rPr>
              <a:t>“Arithmetic expression” is a constant value of ZERO</a:t>
            </a:r>
          </a:p>
          <a:p>
            <a:r>
              <a:rPr lang="en-US" altLang="en-US" dirty="0" smtClean="0">
                <a:ea typeface="ＭＳ Ｐゴシック" pitchFamily="34" charset="-128"/>
              </a:rPr>
              <a:t>That result is stored in a variable called CARRY</a:t>
            </a:r>
          </a:p>
          <a:p>
            <a:pPr lvl="1"/>
            <a:r>
              <a:rPr lang="en-US" altLang="en-US" dirty="0" smtClean="0">
                <a:ea typeface="ＭＳ Ｐゴシック" pitchFamily="34" charset="-128"/>
              </a:rPr>
              <a:t>If CARRY had a previous value, it will now be replaced by ZERO.</a:t>
            </a:r>
          </a:p>
          <a:p>
            <a:pPr lvl="1"/>
            <a:r>
              <a:rPr lang="en-US" altLang="en-US" dirty="0" smtClean="0">
                <a:ea typeface="ＭＳ Ｐゴシック" pitchFamily="34" charset="-128"/>
              </a:rPr>
              <a:t>If CARRY did not yet have a value, it does now: ZERO.</a:t>
            </a:r>
            <a:endParaRPr lang="en-US" altLang="en-US" dirty="0">
              <a:ea typeface="ＭＳ Ｐゴシック" pitchFamily="34" charset="-128"/>
            </a:endParaRPr>
          </a:p>
        </p:txBody>
      </p:sp>
    </p:spTree>
    <p:extLst>
      <p:ext uri="{BB962C8B-B14F-4D97-AF65-F5344CB8AC3E}">
        <p14:creationId xmlns:p14="http://schemas.microsoft.com/office/powerpoint/2010/main" val="318526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ea typeface="ＭＳ Ｐゴシック" pitchFamily="34" charset="-128"/>
              </a:rPr>
              <a:t>Representing Algorithms (cont'd)</a:t>
            </a:r>
          </a:p>
        </p:txBody>
      </p:sp>
      <mc:AlternateContent xmlns:mc="http://schemas.openxmlformats.org/markup-compatibility/2006" xmlns:a14="http://schemas.microsoft.com/office/drawing/2010/main">
        <mc:Choice Requires="a14">
          <p:sp>
            <p:nvSpPr>
              <p:cNvPr id="16387" name="Rectangle 3"/>
              <p:cNvSpPr>
                <a:spLocks noGrp="1" noChangeArrowheads="1"/>
              </p:cNvSpPr>
              <p:nvPr>
                <p:ph idx="1"/>
              </p:nvPr>
            </p:nvSpPr>
            <p:spPr>
              <a:xfrm>
                <a:off x="152400" y="1481328"/>
                <a:ext cx="8839200" cy="4525963"/>
              </a:xfrm>
            </p:spPr>
            <p:txBody>
              <a:bodyPr/>
              <a:lstStyle/>
              <a:p>
                <a:r>
                  <a:rPr lang="en-US" altLang="en-US" dirty="0" smtClean="0">
                    <a:ea typeface="ＭＳ Ｐゴシック" pitchFamily="34" charset="-128"/>
                  </a:rPr>
                  <a:t>Here’s another computation:</a:t>
                </a:r>
                <a:br>
                  <a:rPr lang="en-US" altLang="en-US" dirty="0" smtClean="0">
                    <a:ea typeface="ＭＳ Ｐゴシック" pitchFamily="34" charset="-128"/>
                  </a:rPr>
                </a:br>
                <a:endParaRPr lang="en-US" altLang="en-US" sz="3600" dirty="0" smtClean="0">
                  <a:ea typeface="ＭＳ Ｐゴシック" pitchFamily="34" charset="-128"/>
                </a:endParaRPr>
              </a:p>
              <a:p>
                <a:pPr marL="1889125" lvl="1" indent="0">
                  <a:buNone/>
                </a:pPr>
                <a:r>
                  <a:rPr lang="en-US" altLang="en-US" sz="3200" dirty="0" smtClean="0">
                    <a:solidFill>
                      <a:srgbClr val="0070C0"/>
                    </a:solidFill>
                    <a:ea typeface="ＭＳ Ｐゴシック" pitchFamily="34" charset="-128"/>
                  </a:rPr>
                  <a:t>Set the value of </a:t>
                </a:r>
                <a:r>
                  <a:rPr lang="en-US" altLang="en-US" sz="3200" b="1" i="1" u="sng" dirty="0" smtClean="0">
                    <a:solidFill>
                      <a:srgbClr val="0070C0"/>
                    </a:solidFill>
                    <a:ea typeface="ＭＳ Ｐゴシック" pitchFamily="34" charset="-128"/>
                  </a:rPr>
                  <a:t>Area </a:t>
                </a:r>
                <a:r>
                  <a:rPr lang="en-US" altLang="en-US" sz="3200" dirty="0" smtClean="0">
                    <a:solidFill>
                      <a:srgbClr val="0070C0"/>
                    </a:solidFill>
                    <a:ea typeface="ＭＳ Ｐゴシック" pitchFamily="34" charset="-128"/>
                  </a:rPr>
                  <a:t>to (</a:t>
                </a:r>
                <a14:m>
                  <m:oMath xmlns:m="http://schemas.openxmlformats.org/officeDocument/2006/math">
                    <m:r>
                      <a:rPr lang="el-GR" altLang="en-US" sz="3200" i="1" smtClean="0">
                        <a:solidFill>
                          <a:srgbClr val="0070C0"/>
                        </a:solidFill>
                        <a:latin typeface="Cambria Math"/>
                        <a:ea typeface="ＭＳ Ｐゴシック" pitchFamily="34" charset="-128"/>
                      </a:rPr>
                      <m:t>𝜋</m:t>
                    </m:r>
                    <m:sSup>
                      <m:sSupPr>
                        <m:ctrlPr>
                          <a:rPr lang="en-US" altLang="en-US" sz="3200" i="1" smtClean="0">
                            <a:solidFill>
                              <a:srgbClr val="0070C0"/>
                            </a:solidFill>
                            <a:latin typeface="Cambria Math"/>
                            <a:ea typeface="ＭＳ Ｐゴシック" pitchFamily="34" charset="-128"/>
                          </a:rPr>
                        </m:ctrlPr>
                      </m:sSupPr>
                      <m:e>
                        <m:r>
                          <a:rPr lang="en-US" altLang="en-US" sz="3200" i="1" smtClean="0">
                            <a:solidFill>
                              <a:srgbClr val="0070C0"/>
                            </a:solidFill>
                            <a:latin typeface="Cambria Math"/>
                            <a:ea typeface="ＭＳ Ｐゴシック" pitchFamily="34" charset="-128"/>
                          </a:rPr>
                          <m:t>𝑟</m:t>
                        </m:r>
                      </m:e>
                      <m:sup>
                        <m:r>
                          <a:rPr lang="en-US" altLang="en-US" sz="3200" i="1" smtClean="0">
                            <a:solidFill>
                              <a:srgbClr val="0070C0"/>
                            </a:solidFill>
                            <a:latin typeface="Cambria Math"/>
                            <a:ea typeface="ＭＳ Ｐゴシック" pitchFamily="34" charset="-128"/>
                          </a:rPr>
                          <m:t>2</m:t>
                        </m:r>
                      </m:sup>
                    </m:sSup>
                  </m:oMath>
                </a14:m>
                <a:r>
                  <a:rPr lang="en-US" altLang="en-US" sz="3200" dirty="0" smtClean="0">
                    <a:solidFill>
                      <a:srgbClr val="0070C0"/>
                    </a:solidFill>
                    <a:ea typeface="ＭＳ Ｐゴシック" pitchFamily="34" charset="-128"/>
                  </a:rPr>
                  <a:t>)</a:t>
                </a:r>
              </a:p>
              <a:p>
                <a:pPr lvl="1"/>
                <a:endParaRPr lang="en-US" altLang="en-US" dirty="0">
                  <a:ea typeface="ＭＳ Ｐゴシック" pitchFamily="34" charset="-128"/>
                </a:endParaRPr>
              </a:p>
              <a:p>
                <a:r>
                  <a:rPr lang="en-US" altLang="en-US" dirty="0" smtClean="0">
                    <a:ea typeface="ＭＳ Ｐゴシック" pitchFamily="34" charset="-128"/>
                  </a:rPr>
                  <a:t>“Arithmetic expression” is 3.14 times ‘r’ squared</a:t>
                </a:r>
              </a:p>
              <a:p>
                <a:pPr lvl="1"/>
                <a:r>
                  <a:rPr lang="en-US" altLang="en-US" dirty="0" smtClean="0">
                    <a:ea typeface="ＭＳ Ｐゴシック" pitchFamily="34" charset="-128"/>
                  </a:rPr>
                  <a:t>The ‘r’ is a variable itself and we must assume that a previous instruction assigned it a value. If not,  an error will occur.</a:t>
                </a:r>
              </a:p>
              <a:p>
                <a:r>
                  <a:rPr lang="en-US" altLang="en-US" dirty="0" smtClean="0">
                    <a:ea typeface="ＭＳ Ｐゴシック" pitchFamily="34" charset="-128"/>
                  </a:rPr>
                  <a:t>That result is stored in a variable called AREA</a:t>
                </a:r>
              </a:p>
            </p:txBody>
          </p:sp>
        </mc:Choice>
        <mc:Fallback xmlns="">
          <p:sp>
            <p:nvSpPr>
              <p:cNvPr id="16387" name="Rectangle 3"/>
              <p:cNvSpPr>
                <a:spLocks noGrp="1" noRot="1" noChangeAspect="1" noMove="1" noResize="1" noEditPoints="1" noAdjustHandles="1" noChangeArrowheads="1" noChangeShapeType="1" noTextEdit="1"/>
              </p:cNvSpPr>
              <p:nvPr>
                <p:ph idx="1"/>
              </p:nvPr>
            </p:nvSpPr>
            <p:spPr>
              <a:xfrm>
                <a:off x="152400" y="1481328"/>
                <a:ext cx="8839200" cy="4525963"/>
              </a:xfrm>
              <a:blipFill rotWithShape="1">
                <a:blip r:embed="rId2"/>
                <a:stretch>
                  <a:fillRect t="-1213"/>
                </a:stretch>
              </a:blipFill>
            </p:spPr>
            <p:txBody>
              <a:bodyPr/>
              <a:lstStyle/>
              <a:p>
                <a:r>
                  <a:rPr lang="en-US">
                    <a:noFill/>
                  </a:rPr>
                  <a:t> </a:t>
                </a:r>
              </a:p>
            </p:txBody>
          </p:sp>
        </mc:Fallback>
      </mc:AlternateContent>
    </p:spTree>
    <p:extLst>
      <p:ext uri="{BB962C8B-B14F-4D97-AF65-F5344CB8AC3E}">
        <p14:creationId xmlns:p14="http://schemas.microsoft.com/office/powerpoint/2010/main" val="254237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ea typeface="ＭＳ Ｐゴシック" pitchFamily="34" charset="-128"/>
              </a:rPr>
              <a:t>Representing Algorithms (cont'd)</a:t>
            </a:r>
          </a:p>
        </p:txBody>
      </p:sp>
      <mc:AlternateContent xmlns:mc="http://schemas.openxmlformats.org/markup-compatibility/2006" xmlns:a14="http://schemas.microsoft.com/office/drawing/2010/main">
        <mc:Choice Requires="a14">
          <p:sp>
            <p:nvSpPr>
              <p:cNvPr id="16387" name="Rectangle 3"/>
              <p:cNvSpPr>
                <a:spLocks noGrp="1" noChangeArrowheads="1"/>
              </p:cNvSpPr>
              <p:nvPr>
                <p:ph idx="1"/>
              </p:nvPr>
            </p:nvSpPr>
            <p:spPr>
              <a:xfrm>
                <a:off x="152400" y="1481328"/>
                <a:ext cx="8839200" cy="4525963"/>
              </a:xfrm>
            </p:spPr>
            <p:txBody>
              <a:bodyPr/>
              <a:lstStyle/>
              <a:p>
                <a:pPr marL="1889125" lvl="1" indent="0">
                  <a:buNone/>
                </a:pPr>
                <a:r>
                  <a:rPr lang="en-US" altLang="en-US" sz="3200" dirty="0" smtClean="0">
                    <a:solidFill>
                      <a:srgbClr val="0070C0"/>
                    </a:solidFill>
                    <a:ea typeface="ＭＳ Ｐゴシック" pitchFamily="34" charset="-128"/>
                  </a:rPr>
                  <a:t>Set the value of </a:t>
                </a:r>
                <a:r>
                  <a:rPr lang="en-US" altLang="en-US" sz="3200" b="1" i="1" u="sng" dirty="0" smtClean="0">
                    <a:solidFill>
                      <a:srgbClr val="0070C0"/>
                    </a:solidFill>
                    <a:ea typeface="ＭＳ Ｐゴシック" pitchFamily="34" charset="-128"/>
                  </a:rPr>
                  <a:t>Area </a:t>
                </a:r>
                <a:r>
                  <a:rPr lang="en-US" altLang="en-US" sz="3200" dirty="0" smtClean="0">
                    <a:solidFill>
                      <a:srgbClr val="0070C0"/>
                    </a:solidFill>
                    <a:ea typeface="ＭＳ Ｐゴシック" pitchFamily="34" charset="-128"/>
                  </a:rPr>
                  <a:t>to (</a:t>
                </a:r>
                <a14:m>
                  <m:oMath xmlns:m="http://schemas.openxmlformats.org/officeDocument/2006/math">
                    <m:r>
                      <a:rPr lang="el-GR" altLang="en-US" sz="3200" i="1" smtClean="0">
                        <a:solidFill>
                          <a:srgbClr val="0070C0"/>
                        </a:solidFill>
                        <a:latin typeface="Cambria Math"/>
                        <a:ea typeface="ＭＳ Ｐゴシック" pitchFamily="34" charset="-128"/>
                      </a:rPr>
                      <m:t>𝜋</m:t>
                    </m:r>
                    <m:sSup>
                      <m:sSupPr>
                        <m:ctrlPr>
                          <a:rPr lang="en-US" altLang="en-US" sz="3200" i="1" smtClean="0">
                            <a:solidFill>
                              <a:srgbClr val="0070C0"/>
                            </a:solidFill>
                            <a:latin typeface="Cambria Math"/>
                            <a:ea typeface="ＭＳ Ｐゴシック" pitchFamily="34" charset="-128"/>
                          </a:rPr>
                        </m:ctrlPr>
                      </m:sSupPr>
                      <m:e>
                        <m:r>
                          <a:rPr lang="en-US" altLang="en-US" sz="3200" i="1" smtClean="0">
                            <a:solidFill>
                              <a:srgbClr val="0070C0"/>
                            </a:solidFill>
                            <a:latin typeface="Cambria Math"/>
                            <a:ea typeface="ＭＳ Ｐゴシック" pitchFamily="34" charset="-128"/>
                          </a:rPr>
                          <m:t>𝑟</m:t>
                        </m:r>
                      </m:e>
                      <m:sup>
                        <m:r>
                          <a:rPr lang="en-US" altLang="en-US" sz="3200" i="1" smtClean="0">
                            <a:solidFill>
                              <a:srgbClr val="0070C0"/>
                            </a:solidFill>
                            <a:latin typeface="Cambria Math"/>
                            <a:ea typeface="ＭＳ Ｐゴシック" pitchFamily="34" charset="-128"/>
                          </a:rPr>
                          <m:t>2</m:t>
                        </m:r>
                      </m:sup>
                    </m:sSup>
                  </m:oMath>
                </a14:m>
                <a:r>
                  <a:rPr lang="en-US" altLang="en-US" sz="3200" dirty="0" smtClean="0">
                    <a:solidFill>
                      <a:srgbClr val="0070C0"/>
                    </a:solidFill>
                    <a:ea typeface="ＭＳ Ｐゴシック" pitchFamily="34" charset="-128"/>
                  </a:rPr>
                  <a:t>)</a:t>
                </a:r>
              </a:p>
              <a:p>
                <a:pPr lvl="1"/>
                <a:endParaRPr lang="en-US" altLang="en-US" dirty="0">
                  <a:ea typeface="ＭＳ Ｐゴシック" pitchFamily="34" charset="-128"/>
                </a:endParaRPr>
              </a:p>
              <a:p>
                <a:r>
                  <a:rPr lang="en-US" altLang="en-US" dirty="0" smtClean="0">
                    <a:ea typeface="ＭＳ Ｐゴシック" pitchFamily="34" charset="-128"/>
                  </a:rPr>
                  <a:t>An INPUT operation could be used to determine the value for the ‘r’ variable:</a:t>
                </a:r>
              </a:p>
              <a:p>
                <a:pPr marL="2687638" lvl="2" indent="0">
                  <a:buNone/>
                </a:pPr>
                <a:r>
                  <a:rPr lang="en-US" altLang="en-US" sz="3600" dirty="0" smtClean="0">
                    <a:ea typeface="ＭＳ Ｐゴシック" pitchFamily="34" charset="-128"/>
                  </a:rPr>
                  <a:t>Get a value for </a:t>
                </a:r>
                <a:r>
                  <a:rPr lang="en-US" altLang="en-US" sz="3600" i="1" dirty="0" smtClean="0">
                    <a:ea typeface="ＭＳ Ｐゴシック" pitchFamily="34" charset="-128"/>
                  </a:rPr>
                  <a:t>r</a:t>
                </a:r>
                <a:r>
                  <a:rPr lang="en-US" altLang="en-US" sz="2800" i="1" dirty="0" smtClean="0">
                    <a:ea typeface="ＭＳ Ｐゴシック" pitchFamily="34" charset="-128"/>
                  </a:rPr>
                  <a:t/>
                </a:r>
                <a:br>
                  <a:rPr lang="en-US" altLang="en-US" sz="2800" i="1" dirty="0" smtClean="0">
                    <a:ea typeface="ＭＳ Ｐゴシック" pitchFamily="34" charset="-128"/>
                  </a:rPr>
                </a:br>
                <a:endParaRPr lang="en-US" altLang="en-US" sz="2800" i="1" dirty="0" smtClean="0">
                  <a:ea typeface="ＭＳ Ｐゴシック" pitchFamily="34" charset="-128"/>
                </a:endParaRPr>
              </a:p>
              <a:p>
                <a:pPr marL="365760" lvl="2" indent="-256032">
                  <a:spcBef>
                    <a:spcPts val="400"/>
                  </a:spcBef>
                  <a:buClr>
                    <a:schemeClr val="accent1"/>
                  </a:buClr>
                  <a:buSzPct val="68000"/>
                  <a:buFont typeface="Wingdings 3"/>
                  <a:buChar char=""/>
                </a:pPr>
                <a:r>
                  <a:rPr lang="en-US" altLang="en-US" sz="2700" dirty="0" smtClean="0">
                    <a:ea typeface="ＭＳ Ｐゴシック" pitchFamily="34" charset="-128"/>
                  </a:rPr>
                  <a:t>The arithmetic expression could not continue without the input for this variable.</a:t>
                </a:r>
                <a:endParaRPr lang="en-US" altLang="en-US" sz="2700" dirty="0">
                  <a:ea typeface="ＭＳ Ｐゴシック" pitchFamily="34" charset="-128"/>
                </a:endParaRPr>
              </a:p>
            </p:txBody>
          </p:sp>
        </mc:Choice>
        <mc:Fallback xmlns="">
          <p:sp>
            <p:nvSpPr>
              <p:cNvPr id="16387" name="Rectangle 3"/>
              <p:cNvSpPr>
                <a:spLocks noGrp="1" noRot="1" noChangeAspect="1" noMove="1" noResize="1" noEditPoints="1" noAdjustHandles="1" noChangeArrowheads="1" noChangeShapeType="1" noTextEdit="1"/>
              </p:cNvSpPr>
              <p:nvPr>
                <p:ph idx="1"/>
              </p:nvPr>
            </p:nvSpPr>
            <p:spPr>
              <a:xfrm>
                <a:off x="152400" y="1481328"/>
                <a:ext cx="8839200" cy="4525963"/>
              </a:xfrm>
              <a:blipFill rotWithShape="1">
                <a:blip r:embed="rId2"/>
                <a:stretch>
                  <a:fillRect t="-1752"/>
                </a:stretch>
              </a:blipFill>
            </p:spPr>
            <p:txBody>
              <a:bodyPr/>
              <a:lstStyle/>
              <a:p>
                <a:r>
                  <a:rPr lang="en-US">
                    <a:noFill/>
                  </a:rPr>
                  <a:t> </a:t>
                </a:r>
              </a:p>
            </p:txBody>
          </p:sp>
        </mc:Fallback>
      </mc:AlternateContent>
    </p:spTree>
    <p:extLst>
      <p:ext uri="{BB962C8B-B14F-4D97-AF65-F5344CB8AC3E}">
        <p14:creationId xmlns:p14="http://schemas.microsoft.com/office/powerpoint/2010/main" val="290176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ea typeface="ＭＳ Ｐゴシック" pitchFamily="34" charset="-128"/>
              </a:rPr>
              <a:t>Representing Algorithms (cont'd)</a:t>
            </a:r>
          </a:p>
        </p:txBody>
      </p:sp>
      <mc:AlternateContent xmlns:mc="http://schemas.openxmlformats.org/markup-compatibility/2006" xmlns:a14="http://schemas.microsoft.com/office/drawing/2010/main">
        <mc:Choice Requires="a14">
          <p:sp>
            <p:nvSpPr>
              <p:cNvPr id="16387" name="Rectangle 3"/>
              <p:cNvSpPr>
                <a:spLocks noGrp="1" noChangeArrowheads="1"/>
              </p:cNvSpPr>
              <p:nvPr>
                <p:ph idx="1"/>
              </p:nvPr>
            </p:nvSpPr>
            <p:spPr>
              <a:xfrm>
                <a:off x="152400" y="1481328"/>
                <a:ext cx="8839200" cy="4525963"/>
              </a:xfrm>
            </p:spPr>
            <p:txBody>
              <a:bodyPr/>
              <a:lstStyle/>
              <a:p>
                <a:pPr marL="1889125" lvl="1" indent="0">
                  <a:buNone/>
                </a:pPr>
                <a:r>
                  <a:rPr lang="en-US" altLang="en-US" sz="3200" dirty="0" smtClean="0">
                    <a:solidFill>
                      <a:srgbClr val="0070C0"/>
                    </a:solidFill>
                    <a:ea typeface="ＭＳ Ｐゴシック" pitchFamily="34" charset="-128"/>
                  </a:rPr>
                  <a:t>Set the value of </a:t>
                </a:r>
                <a:r>
                  <a:rPr lang="en-US" altLang="en-US" sz="3200" b="1" i="1" u="sng" dirty="0" smtClean="0">
                    <a:solidFill>
                      <a:srgbClr val="0070C0"/>
                    </a:solidFill>
                    <a:ea typeface="ＭＳ Ｐゴシック" pitchFamily="34" charset="-128"/>
                  </a:rPr>
                  <a:t>Area </a:t>
                </a:r>
                <a:r>
                  <a:rPr lang="en-US" altLang="en-US" sz="3200" dirty="0" smtClean="0">
                    <a:solidFill>
                      <a:srgbClr val="0070C0"/>
                    </a:solidFill>
                    <a:ea typeface="ＭＳ Ｐゴシック" pitchFamily="34" charset="-128"/>
                  </a:rPr>
                  <a:t>to (</a:t>
                </a:r>
                <a14:m>
                  <m:oMath xmlns:m="http://schemas.openxmlformats.org/officeDocument/2006/math">
                    <m:r>
                      <a:rPr lang="el-GR" altLang="en-US" sz="3200" i="1" smtClean="0">
                        <a:solidFill>
                          <a:srgbClr val="0070C0"/>
                        </a:solidFill>
                        <a:latin typeface="Cambria Math"/>
                        <a:ea typeface="ＭＳ Ｐゴシック" pitchFamily="34" charset="-128"/>
                      </a:rPr>
                      <m:t>𝜋</m:t>
                    </m:r>
                    <m:sSup>
                      <m:sSupPr>
                        <m:ctrlPr>
                          <a:rPr lang="en-US" altLang="en-US" sz="3200" i="1" smtClean="0">
                            <a:solidFill>
                              <a:srgbClr val="0070C0"/>
                            </a:solidFill>
                            <a:latin typeface="Cambria Math"/>
                            <a:ea typeface="ＭＳ Ｐゴシック" pitchFamily="34" charset="-128"/>
                          </a:rPr>
                        </m:ctrlPr>
                      </m:sSupPr>
                      <m:e>
                        <m:r>
                          <a:rPr lang="en-US" altLang="en-US" sz="3200" i="1" smtClean="0">
                            <a:solidFill>
                              <a:srgbClr val="0070C0"/>
                            </a:solidFill>
                            <a:latin typeface="Cambria Math"/>
                            <a:ea typeface="ＭＳ Ｐゴシック" pitchFamily="34" charset="-128"/>
                          </a:rPr>
                          <m:t>𝑟</m:t>
                        </m:r>
                      </m:e>
                      <m:sup>
                        <m:r>
                          <a:rPr lang="en-US" altLang="en-US" sz="3200" i="1" smtClean="0">
                            <a:solidFill>
                              <a:srgbClr val="0070C0"/>
                            </a:solidFill>
                            <a:latin typeface="Cambria Math"/>
                            <a:ea typeface="ＭＳ Ｐゴシック" pitchFamily="34" charset="-128"/>
                          </a:rPr>
                          <m:t>2</m:t>
                        </m:r>
                      </m:sup>
                    </m:sSup>
                  </m:oMath>
                </a14:m>
                <a:r>
                  <a:rPr lang="en-US" altLang="en-US" sz="3200" dirty="0" smtClean="0">
                    <a:solidFill>
                      <a:srgbClr val="0070C0"/>
                    </a:solidFill>
                    <a:ea typeface="ＭＳ Ｐゴシック" pitchFamily="34" charset="-128"/>
                  </a:rPr>
                  <a:t>)</a:t>
                </a:r>
              </a:p>
              <a:p>
                <a:pPr lvl="1"/>
                <a:endParaRPr lang="en-US" altLang="en-US" dirty="0">
                  <a:ea typeface="ＭＳ Ｐゴシック" pitchFamily="34" charset="-128"/>
                </a:endParaRPr>
              </a:p>
              <a:p>
                <a:r>
                  <a:rPr lang="en-US" altLang="en-US" dirty="0" smtClean="0">
                    <a:ea typeface="ＭＳ Ｐゴシック" pitchFamily="34" charset="-128"/>
                  </a:rPr>
                  <a:t>An OUTPUT operation can then be used to send the results of our computing agent to the outside world:</a:t>
                </a:r>
                <a:br>
                  <a:rPr lang="en-US" altLang="en-US" dirty="0" smtClean="0">
                    <a:ea typeface="ＭＳ Ｐゴシック" pitchFamily="34" charset="-128"/>
                  </a:rPr>
                </a:br>
                <a:endParaRPr lang="en-US" altLang="en-US" dirty="0" smtClean="0">
                  <a:ea typeface="ＭＳ Ｐゴシック" pitchFamily="34" charset="-128"/>
                </a:endParaRPr>
              </a:p>
              <a:p>
                <a:pPr marL="2224088" indent="0">
                  <a:buNone/>
                </a:pPr>
                <a:r>
                  <a:rPr lang="en-US" altLang="en-US" sz="3600" dirty="0" smtClean="0">
                    <a:ea typeface="ＭＳ Ｐゴシック" pitchFamily="34" charset="-128"/>
                  </a:rPr>
                  <a:t>Print the value of Area</a:t>
                </a:r>
                <a:endParaRPr lang="en-US" altLang="en-US" sz="3600" dirty="0">
                  <a:ea typeface="ＭＳ Ｐゴシック" pitchFamily="34" charset="-128"/>
                </a:endParaRPr>
              </a:p>
            </p:txBody>
          </p:sp>
        </mc:Choice>
        <mc:Fallback xmlns="">
          <p:sp>
            <p:nvSpPr>
              <p:cNvPr id="16387" name="Rectangle 3"/>
              <p:cNvSpPr>
                <a:spLocks noGrp="1" noRot="1" noChangeAspect="1" noMove="1" noResize="1" noEditPoints="1" noAdjustHandles="1" noChangeArrowheads="1" noChangeShapeType="1" noTextEdit="1"/>
              </p:cNvSpPr>
              <p:nvPr>
                <p:ph idx="1"/>
              </p:nvPr>
            </p:nvSpPr>
            <p:spPr>
              <a:xfrm>
                <a:off x="152400" y="1481328"/>
                <a:ext cx="8839200" cy="4525963"/>
              </a:xfrm>
              <a:blipFill rotWithShape="1">
                <a:blip r:embed="rId2"/>
                <a:stretch>
                  <a:fillRect t="-1752"/>
                </a:stretch>
              </a:blipFill>
            </p:spPr>
            <p:txBody>
              <a:bodyPr/>
              <a:lstStyle/>
              <a:p>
                <a:r>
                  <a:rPr lang="en-US">
                    <a:noFill/>
                  </a:rPr>
                  <a:t> </a:t>
                </a:r>
              </a:p>
            </p:txBody>
          </p:sp>
        </mc:Fallback>
      </mc:AlternateContent>
    </p:spTree>
    <p:extLst>
      <p:ext uri="{BB962C8B-B14F-4D97-AF65-F5344CB8AC3E}">
        <p14:creationId xmlns:p14="http://schemas.microsoft.com/office/powerpoint/2010/main" val="362338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ea typeface="ＭＳ Ｐゴシック" pitchFamily="34" charset="-128"/>
              </a:rPr>
              <a:t>Representing Algorithms (cont'd)</a:t>
            </a:r>
          </a:p>
        </p:txBody>
      </p:sp>
      <mc:AlternateContent xmlns:mc="http://schemas.openxmlformats.org/markup-compatibility/2006" xmlns:a14="http://schemas.microsoft.com/office/drawing/2010/main">
        <mc:Choice Requires="a14">
          <p:sp>
            <p:nvSpPr>
              <p:cNvPr id="16387" name="Rectangle 3"/>
              <p:cNvSpPr>
                <a:spLocks noGrp="1" noChangeArrowheads="1"/>
              </p:cNvSpPr>
              <p:nvPr>
                <p:ph idx="1"/>
              </p:nvPr>
            </p:nvSpPr>
            <p:spPr>
              <a:xfrm>
                <a:off x="152400" y="1481328"/>
                <a:ext cx="8839200" cy="4525963"/>
              </a:xfrm>
            </p:spPr>
            <p:txBody>
              <a:bodyPr/>
              <a:lstStyle/>
              <a:p>
                <a:pPr marL="1889125" lvl="1" indent="0">
                  <a:buNone/>
                </a:pPr>
                <a:r>
                  <a:rPr lang="en-US" altLang="en-US" sz="3200" dirty="0" smtClean="0">
                    <a:solidFill>
                      <a:srgbClr val="0070C0"/>
                    </a:solidFill>
                    <a:ea typeface="ＭＳ Ｐゴシック" pitchFamily="34" charset="-128"/>
                  </a:rPr>
                  <a:t>Set the value of </a:t>
                </a:r>
                <a:r>
                  <a:rPr lang="en-US" altLang="en-US" sz="3200" b="1" i="1" u="sng" dirty="0" smtClean="0">
                    <a:solidFill>
                      <a:srgbClr val="0070C0"/>
                    </a:solidFill>
                    <a:ea typeface="ＭＳ Ｐゴシック" pitchFamily="34" charset="-128"/>
                  </a:rPr>
                  <a:t>Area </a:t>
                </a:r>
                <a:r>
                  <a:rPr lang="en-US" altLang="en-US" sz="3200" dirty="0" smtClean="0">
                    <a:solidFill>
                      <a:srgbClr val="0070C0"/>
                    </a:solidFill>
                    <a:ea typeface="ＭＳ Ｐゴシック" pitchFamily="34" charset="-128"/>
                  </a:rPr>
                  <a:t>to (</a:t>
                </a:r>
                <a14:m>
                  <m:oMath xmlns:m="http://schemas.openxmlformats.org/officeDocument/2006/math">
                    <m:r>
                      <a:rPr lang="el-GR" altLang="en-US" sz="3200" i="1" smtClean="0">
                        <a:solidFill>
                          <a:srgbClr val="0070C0"/>
                        </a:solidFill>
                        <a:latin typeface="Cambria Math"/>
                        <a:ea typeface="ＭＳ Ｐゴシック" pitchFamily="34" charset="-128"/>
                      </a:rPr>
                      <m:t>𝜋</m:t>
                    </m:r>
                    <m:sSup>
                      <m:sSupPr>
                        <m:ctrlPr>
                          <a:rPr lang="en-US" altLang="en-US" sz="3200" i="1" smtClean="0">
                            <a:solidFill>
                              <a:srgbClr val="0070C0"/>
                            </a:solidFill>
                            <a:latin typeface="Cambria Math"/>
                            <a:ea typeface="ＭＳ Ｐゴシック" pitchFamily="34" charset="-128"/>
                          </a:rPr>
                        </m:ctrlPr>
                      </m:sSupPr>
                      <m:e>
                        <m:r>
                          <a:rPr lang="en-US" altLang="en-US" sz="3200" i="1" smtClean="0">
                            <a:solidFill>
                              <a:srgbClr val="0070C0"/>
                            </a:solidFill>
                            <a:latin typeface="Cambria Math"/>
                            <a:ea typeface="ＭＳ Ｐゴシック" pitchFamily="34" charset="-128"/>
                          </a:rPr>
                          <m:t>𝑟</m:t>
                        </m:r>
                      </m:e>
                      <m:sup>
                        <m:r>
                          <a:rPr lang="en-US" altLang="en-US" sz="3200" i="1" smtClean="0">
                            <a:solidFill>
                              <a:srgbClr val="0070C0"/>
                            </a:solidFill>
                            <a:latin typeface="Cambria Math"/>
                            <a:ea typeface="ＭＳ Ｐゴシック" pitchFamily="34" charset="-128"/>
                          </a:rPr>
                          <m:t>2</m:t>
                        </m:r>
                      </m:sup>
                    </m:sSup>
                  </m:oMath>
                </a14:m>
                <a:r>
                  <a:rPr lang="en-US" altLang="en-US" sz="3200" dirty="0" smtClean="0">
                    <a:solidFill>
                      <a:srgbClr val="0070C0"/>
                    </a:solidFill>
                    <a:ea typeface="ＭＳ Ｐゴシック" pitchFamily="34" charset="-128"/>
                  </a:rPr>
                  <a:t>)</a:t>
                </a:r>
              </a:p>
              <a:p>
                <a:pPr lvl="1"/>
                <a:endParaRPr lang="en-US" altLang="en-US" dirty="0">
                  <a:ea typeface="ＭＳ Ｐゴシック" pitchFamily="34" charset="-128"/>
                </a:endParaRPr>
              </a:p>
              <a:p>
                <a:r>
                  <a:rPr lang="en-US" altLang="en-US" dirty="0" smtClean="0">
                    <a:ea typeface="ＭＳ Ｐゴシック" pitchFamily="34" charset="-128"/>
                  </a:rPr>
                  <a:t>The complete algorithm:</a:t>
                </a:r>
              </a:p>
              <a:p>
                <a:pPr lvl="1"/>
                <a:r>
                  <a:rPr lang="en-US" sz="3200" u="sng" dirty="0"/>
                  <a:t>Step1</a:t>
                </a:r>
                <a:r>
                  <a:rPr lang="en-US" sz="3200" dirty="0"/>
                  <a:t>: Start </a:t>
                </a:r>
                <a:endParaRPr lang="en-US" sz="3200" dirty="0" smtClean="0"/>
              </a:p>
              <a:p>
                <a:pPr lvl="1"/>
                <a:r>
                  <a:rPr lang="en-US" sz="3200" u="sng" dirty="0" smtClean="0"/>
                  <a:t>Step2</a:t>
                </a:r>
                <a:r>
                  <a:rPr lang="en-US" sz="3200" dirty="0"/>
                  <a:t>: </a:t>
                </a:r>
                <a:r>
                  <a:rPr lang="en-US" sz="3200" dirty="0" smtClean="0"/>
                  <a:t>Get a value for r</a:t>
                </a:r>
              </a:p>
              <a:p>
                <a:pPr lvl="1"/>
                <a:r>
                  <a:rPr lang="en-US" sz="3200" u="sng" dirty="0" smtClean="0"/>
                  <a:t>Step3</a:t>
                </a:r>
                <a:r>
                  <a:rPr lang="en-US" sz="3200" dirty="0"/>
                  <a:t>: </a:t>
                </a:r>
                <a:r>
                  <a:rPr lang="en-US" sz="3200" dirty="0" smtClean="0"/>
                  <a:t>Set the value of Area to (</a:t>
                </a:r>
                <a14:m>
                  <m:oMath xmlns:m="http://schemas.openxmlformats.org/officeDocument/2006/math">
                    <m:r>
                      <a:rPr lang="el-GR" sz="3200" i="1" smtClean="0">
                        <a:latin typeface="Cambria Math"/>
                      </a:rPr>
                      <m:t>𝜋</m:t>
                    </m:r>
                    <m:sSup>
                      <m:sSupPr>
                        <m:ctrlPr>
                          <a:rPr lang="en-US" sz="3200" i="1" smtClean="0">
                            <a:latin typeface="Cambria Math"/>
                          </a:rPr>
                        </m:ctrlPr>
                      </m:sSupPr>
                      <m:e>
                        <m:r>
                          <a:rPr lang="en-US" sz="3200" i="1" smtClean="0">
                            <a:latin typeface="Cambria Math"/>
                          </a:rPr>
                          <m:t>𝑟</m:t>
                        </m:r>
                      </m:e>
                      <m:sup>
                        <m:r>
                          <a:rPr lang="en-US" sz="3200" i="1" smtClean="0">
                            <a:latin typeface="Cambria Math"/>
                          </a:rPr>
                          <m:t>2</m:t>
                        </m:r>
                      </m:sup>
                    </m:sSup>
                  </m:oMath>
                </a14:m>
                <a:r>
                  <a:rPr lang="en-US" sz="3200" dirty="0" smtClean="0"/>
                  <a:t>)</a:t>
                </a:r>
              </a:p>
              <a:p>
                <a:pPr lvl="1"/>
                <a:r>
                  <a:rPr lang="en-US" sz="3200" u="sng" dirty="0" smtClean="0"/>
                  <a:t>Step4</a:t>
                </a:r>
                <a:r>
                  <a:rPr lang="en-US" sz="3200" dirty="0"/>
                  <a:t>: Print </a:t>
                </a:r>
                <a:r>
                  <a:rPr lang="en-US" sz="3200" dirty="0" smtClean="0"/>
                  <a:t>the value of Area </a:t>
                </a:r>
              </a:p>
              <a:p>
                <a:pPr lvl="1"/>
                <a:r>
                  <a:rPr lang="en-US" sz="3200" u="sng" dirty="0" smtClean="0"/>
                  <a:t>Step5</a:t>
                </a:r>
                <a:r>
                  <a:rPr lang="en-US" sz="3200" dirty="0"/>
                  <a:t>: End</a:t>
                </a:r>
                <a:endParaRPr lang="en-US" altLang="en-US" sz="3200" dirty="0">
                  <a:ea typeface="ＭＳ Ｐゴシック" pitchFamily="34" charset="-128"/>
                </a:endParaRPr>
              </a:p>
            </p:txBody>
          </p:sp>
        </mc:Choice>
        <mc:Fallback xmlns="">
          <p:sp>
            <p:nvSpPr>
              <p:cNvPr id="16387" name="Rectangle 3"/>
              <p:cNvSpPr>
                <a:spLocks noGrp="1" noRot="1" noChangeAspect="1" noMove="1" noResize="1" noEditPoints="1" noAdjustHandles="1" noChangeArrowheads="1" noChangeShapeType="1" noTextEdit="1"/>
              </p:cNvSpPr>
              <p:nvPr>
                <p:ph idx="1"/>
              </p:nvPr>
            </p:nvSpPr>
            <p:spPr>
              <a:xfrm>
                <a:off x="152400" y="1481328"/>
                <a:ext cx="8839200" cy="4525963"/>
              </a:xfrm>
              <a:blipFill rotWithShape="1">
                <a:blip r:embed="rId2"/>
                <a:stretch>
                  <a:fillRect t="-1752"/>
                </a:stretch>
              </a:blipFill>
            </p:spPr>
            <p:txBody>
              <a:bodyPr/>
              <a:lstStyle/>
              <a:p>
                <a:r>
                  <a:rPr lang="en-US">
                    <a:noFill/>
                  </a:rPr>
                  <a:t> </a:t>
                </a:r>
              </a:p>
            </p:txBody>
          </p:sp>
        </mc:Fallback>
      </mc:AlternateContent>
    </p:spTree>
    <p:extLst>
      <p:ext uri="{BB962C8B-B14F-4D97-AF65-F5344CB8AC3E}">
        <p14:creationId xmlns:p14="http://schemas.microsoft.com/office/powerpoint/2010/main" val="17799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7">
                                            <p:txEl>
                                              <p:pRg st="3" end="3"/>
                                            </p:txEl>
                                          </p:spTgt>
                                        </p:tgtEl>
                                        <p:attrNameLst>
                                          <p:attrName>style.visibility</p:attrName>
                                        </p:attrNameLst>
                                      </p:cBhvr>
                                      <p:to>
                                        <p:strVal val="visible"/>
                                      </p:to>
                                    </p:set>
                                    <p:animEffect transition="in" filter="fade">
                                      <p:cBhvr>
                                        <p:cTn id="7" dur="500"/>
                                        <p:tgtEl>
                                          <p:spTgt spid="1638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87">
                                            <p:txEl>
                                              <p:pRg st="4" end="4"/>
                                            </p:txEl>
                                          </p:spTgt>
                                        </p:tgtEl>
                                        <p:attrNameLst>
                                          <p:attrName>style.visibility</p:attrName>
                                        </p:attrNameLst>
                                      </p:cBhvr>
                                      <p:to>
                                        <p:strVal val="visible"/>
                                      </p:to>
                                    </p:set>
                                    <p:animEffect transition="in" filter="fade">
                                      <p:cBhvr>
                                        <p:cTn id="12" dur="500"/>
                                        <p:tgtEl>
                                          <p:spTgt spid="1638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387">
                                            <p:txEl>
                                              <p:pRg st="5" end="5"/>
                                            </p:txEl>
                                          </p:spTgt>
                                        </p:tgtEl>
                                        <p:attrNameLst>
                                          <p:attrName>style.visibility</p:attrName>
                                        </p:attrNameLst>
                                      </p:cBhvr>
                                      <p:to>
                                        <p:strVal val="visible"/>
                                      </p:to>
                                    </p:set>
                                    <p:animEffect transition="in" filter="fade">
                                      <p:cBhvr>
                                        <p:cTn id="17" dur="500"/>
                                        <p:tgtEl>
                                          <p:spTgt spid="1638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387">
                                            <p:txEl>
                                              <p:pRg st="6" end="6"/>
                                            </p:txEl>
                                          </p:spTgt>
                                        </p:tgtEl>
                                        <p:attrNameLst>
                                          <p:attrName>style.visibility</p:attrName>
                                        </p:attrNameLst>
                                      </p:cBhvr>
                                      <p:to>
                                        <p:strVal val="visible"/>
                                      </p:to>
                                    </p:set>
                                    <p:animEffect transition="in" filter="fade">
                                      <p:cBhvr>
                                        <p:cTn id="22" dur="500"/>
                                        <p:tgtEl>
                                          <p:spTgt spid="1638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387">
                                            <p:txEl>
                                              <p:pRg st="7" end="7"/>
                                            </p:txEl>
                                          </p:spTgt>
                                        </p:tgtEl>
                                        <p:attrNameLst>
                                          <p:attrName>style.visibility</p:attrName>
                                        </p:attrNameLst>
                                      </p:cBhvr>
                                      <p:to>
                                        <p:strVal val="visible"/>
                                      </p:to>
                                    </p:set>
                                    <p:animEffect transition="in" filter="fade">
                                      <p:cBhvr>
                                        <p:cTn id="27" dur="500"/>
                                        <p:tgtEl>
                                          <p:spTgt spid="1638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5" descr="C:\Users\PaulRefurb\Documents\Ch 08-24-14\Books\952 Schneider Invitation to CS 7e - Alyssa - xxx\02_NEW PDFs and Figures\Figures\C8814_ch02\ch02\C8814_f0203.jpg"/>
          <p:cNvPicPr>
            <a:picLocks noChangeAspect="1" noChangeArrowheads="1"/>
          </p:cNvPicPr>
          <p:nvPr/>
        </p:nvPicPr>
        <p:blipFill>
          <a:blip r:embed="rId2" cstate="print"/>
          <a:srcRect/>
          <a:stretch>
            <a:fillRect/>
          </a:stretch>
        </p:blipFill>
        <p:spPr bwMode="auto">
          <a:xfrm>
            <a:off x="549275" y="1676400"/>
            <a:ext cx="8045450" cy="3290888"/>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ea typeface="ＭＳ Ｐゴシック" pitchFamily="34" charset="-128"/>
              </a:rPr>
              <a:t>Representing Algorithms (cont'd)</a:t>
            </a:r>
          </a:p>
        </p:txBody>
      </p:sp>
      <p:sp>
        <p:nvSpPr>
          <p:cNvPr id="18435" name="Rectangle 3"/>
          <p:cNvSpPr>
            <a:spLocks noGrp="1" noChangeArrowheads="1"/>
          </p:cNvSpPr>
          <p:nvPr>
            <p:ph idx="1"/>
          </p:nvPr>
        </p:nvSpPr>
        <p:spPr/>
        <p:txBody>
          <a:bodyPr/>
          <a:lstStyle/>
          <a:p>
            <a:r>
              <a:rPr lang="en-US" altLang="en-US" b="1" dirty="0" smtClean="0">
                <a:ea typeface="ＭＳ Ｐゴシック" pitchFamily="34" charset="-128"/>
              </a:rPr>
              <a:t>Control operation: </a:t>
            </a:r>
            <a:r>
              <a:rPr lang="en-US" altLang="en-US" dirty="0" smtClean="0">
                <a:ea typeface="ＭＳ Ｐゴシック" pitchFamily="34" charset="-128"/>
              </a:rPr>
              <a:t>changes the normal flow of control</a:t>
            </a:r>
            <a:endParaRPr lang="en-US" altLang="en-US" b="1" dirty="0" smtClean="0">
              <a:ea typeface="ＭＳ Ｐゴシック" pitchFamily="34" charset="-128"/>
            </a:endParaRPr>
          </a:p>
          <a:p>
            <a:r>
              <a:rPr lang="en-US" altLang="en-US" b="1" dirty="0" smtClean="0">
                <a:ea typeface="ＭＳ Ｐゴシック" pitchFamily="34" charset="-128"/>
              </a:rPr>
              <a:t>Conditional statement</a:t>
            </a:r>
            <a:r>
              <a:rPr lang="en-US" altLang="en-US" dirty="0" smtClean="0">
                <a:ea typeface="ＭＳ Ｐゴシック" pitchFamily="34" charset="-128"/>
              </a:rPr>
              <a:t>: asks a question and selects among alternative options</a:t>
            </a:r>
          </a:p>
          <a:p>
            <a:pPr marL="1314450" lvl="2" indent="-457200">
              <a:buFontTx/>
              <a:buAutoNum type="arabicPeriod"/>
            </a:pPr>
            <a:r>
              <a:rPr lang="en-US" altLang="en-US" dirty="0" smtClean="0">
                <a:ea typeface="ＭＳ Ｐゴシック" pitchFamily="34" charset="-128"/>
              </a:rPr>
              <a:t>Evaluate the true/false condition </a:t>
            </a:r>
          </a:p>
          <a:p>
            <a:pPr marL="1314450" lvl="2" indent="-457200">
              <a:buFontTx/>
              <a:buAutoNum type="arabicPeriod"/>
            </a:pPr>
            <a:r>
              <a:rPr lang="en-US" altLang="en-US" dirty="0" smtClean="0">
                <a:ea typeface="ＭＳ Ｐゴシック" pitchFamily="34" charset="-128"/>
              </a:rPr>
              <a:t>If the condition is true, then do the first set of operations and skip the second set</a:t>
            </a:r>
          </a:p>
          <a:p>
            <a:pPr marL="1314450" lvl="2" indent="-457200">
              <a:buFontTx/>
              <a:buAutoNum type="arabicPeriod"/>
            </a:pPr>
            <a:r>
              <a:rPr lang="en-US" altLang="en-US" dirty="0" smtClean="0">
                <a:ea typeface="ＭＳ Ｐゴシック" pitchFamily="34" charset="-128"/>
              </a:rPr>
              <a:t>If the condition is false, skip the first set of operations and do the second set </a:t>
            </a:r>
          </a:p>
          <a:p>
            <a:r>
              <a:rPr lang="en-US" altLang="en-US" dirty="0" smtClean="0">
                <a:ea typeface="ＭＳ Ｐゴシック" pitchFamily="34" charset="-128"/>
              </a:rPr>
              <a:t>Example: check for good or bad gas mileage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5" descr="C:\Users\PaulRefurb\Documents\Ch 08-24-14\Books\952 Schneider Invitation to CS 7e - Alyssa - xxx\02_NEW PDFs and Figures\Figures\C8814_ch02\ch02\C8814_f0204.jpg"/>
          <p:cNvPicPr>
            <a:picLocks noChangeAspect="1" noChangeArrowheads="1"/>
          </p:cNvPicPr>
          <p:nvPr/>
        </p:nvPicPr>
        <p:blipFill>
          <a:blip r:embed="rId2" cstate="print"/>
          <a:srcRect/>
          <a:stretch>
            <a:fillRect/>
          </a:stretch>
        </p:blipFill>
        <p:spPr bwMode="auto">
          <a:xfrm>
            <a:off x="2747010" y="152400"/>
            <a:ext cx="3338513" cy="6627879"/>
          </a:xfrm>
          <a:prstGeom prst="rect">
            <a:avLst/>
          </a:prstGeom>
          <a:noFill/>
          <a:ln w="9525">
            <a:noFill/>
            <a:miter lim="800000"/>
            <a:headEnd/>
            <a:tailEnd/>
          </a:ln>
        </p:spPr>
      </p:pic>
      <p:sp>
        <p:nvSpPr>
          <p:cNvPr id="5" name="Rectangle 4"/>
          <p:cNvSpPr/>
          <p:nvPr/>
        </p:nvSpPr>
        <p:spPr>
          <a:xfrm>
            <a:off x="6324600" y="5048071"/>
            <a:ext cx="2514600" cy="1200329"/>
          </a:xfrm>
          <a:prstGeom prst="rect">
            <a:avLst/>
          </a:prstGeom>
        </p:spPr>
        <p:txBody>
          <a:bodyPr wrap="square">
            <a:spAutoFit/>
          </a:bodyPr>
          <a:lstStyle/>
          <a:p>
            <a:r>
              <a:rPr lang="en-US" sz="1800" dirty="0" smtClean="0">
                <a:solidFill>
                  <a:schemeClr val="tx1"/>
                </a:solidFill>
              </a:rPr>
              <a:t>Note: A </a:t>
            </a:r>
            <a:r>
              <a:rPr lang="en-US" sz="1800" b="1" dirty="0" smtClean="0">
                <a:solidFill>
                  <a:schemeClr val="tx1"/>
                </a:solidFill>
              </a:rPr>
              <a:t>Boolean</a:t>
            </a:r>
            <a:r>
              <a:rPr lang="en-US" sz="1800" dirty="0" smtClean="0">
                <a:solidFill>
                  <a:schemeClr val="tx1"/>
                </a:solidFill>
              </a:rPr>
              <a:t> condition is a condition with only two possible outcomes: </a:t>
            </a:r>
            <a:r>
              <a:rPr lang="en-US" sz="1800" b="1" dirty="0" smtClean="0">
                <a:solidFill>
                  <a:schemeClr val="tx1"/>
                </a:solidFill>
              </a:rPr>
              <a:t>true</a:t>
            </a:r>
            <a:r>
              <a:rPr lang="en-US" sz="1800" dirty="0" smtClean="0">
                <a:solidFill>
                  <a:schemeClr val="tx1"/>
                </a:solidFill>
              </a:rPr>
              <a:t> or </a:t>
            </a:r>
            <a:r>
              <a:rPr lang="en-US" sz="1800" b="1" dirty="0" smtClean="0">
                <a:solidFill>
                  <a:schemeClr val="tx1"/>
                </a:solidFill>
              </a:rPr>
              <a:t>false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5" descr="C:\Users\PaulRefurb\Documents\Ch 08-24-14\Books\952 Schneider Invitation to CS 7e - Alyssa - xxx\02_NEW PDFs and Figures\Figures\C8814_ch01\ch01\C8814_f0101.jpg"/>
          <p:cNvPicPr>
            <a:picLocks noChangeAspect="1" noChangeArrowheads="1"/>
          </p:cNvPicPr>
          <p:nvPr/>
        </p:nvPicPr>
        <p:blipFill>
          <a:blip r:embed="rId2" cstate="print"/>
          <a:srcRect/>
          <a:stretch>
            <a:fillRect/>
          </a:stretch>
        </p:blipFill>
        <p:spPr bwMode="auto">
          <a:xfrm>
            <a:off x="639763" y="838200"/>
            <a:ext cx="7864475" cy="4992688"/>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5" descr="C:\Users\PaulRefurb\Documents\Ch 08-24-14\Books\952 Schneider Invitation to CS 7e - Alyssa - xxx\02_NEW PDFs and Figures\Figures\C8814_ch02\ch02\C8814_f0205.jpg"/>
          <p:cNvPicPr>
            <a:picLocks noChangeAspect="1" noChangeArrowheads="1"/>
          </p:cNvPicPr>
          <p:nvPr/>
        </p:nvPicPr>
        <p:blipFill>
          <a:blip r:embed="rId2" cstate="print"/>
          <a:srcRect/>
          <a:stretch>
            <a:fillRect/>
          </a:stretch>
        </p:blipFill>
        <p:spPr bwMode="auto">
          <a:xfrm>
            <a:off x="549275" y="1066800"/>
            <a:ext cx="8045450" cy="450056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ea typeface="ＭＳ Ｐゴシック" pitchFamily="34" charset="-128"/>
              </a:rPr>
              <a:t>Representing Algorithms (cont'd)</a:t>
            </a:r>
          </a:p>
        </p:txBody>
      </p:sp>
      <p:sp>
        <p:nvSpPr>
          <p:cNvPr id="21507" name="Rectangle 3"/>
          <p:cNvSpPr>
            <a:spLocks noGrp="1" noChangeArrowheads="1"/>
          </p:cNvSpPr>
          <p:nvPr>
            <p:ph idx="1"/>
          </p:nvPr>
        </p:nvSpPr>
        <p:spPr/>
        <p:txBody>
          <a:bodyPr>
            <a:normAutofit/>
          </a:bodyPr>
          <a:lstStyle/>
          <a:p>
            <a:pPr marL="514350" indent="-457200"/>
            <a:r>
              <a:rPr lang="en-US" altLang="en-US" b="1" u="sng" dirty="0" smtClean="0">
                <a:ea typeface="ＭＳ Ｐゴシック" pitchFamily="34" charset="-128"/>
              </a:rPr>
              <a:t>Iteration</a:t>
            </a:r>
            <a:r>
              <a:rPr lang="en-US" altLang="en-US" b="1" dirty="0" smtClean="0">
                <a:ea typeface="ＭＳ Ｐゴシック" pitchFamily="34" charset="-128"/>
              </a:rPr>
              <a:t>:</a:t>
            </a:r>
            <a:r>
              <a:rPr lang="en-US" altLang="en-US" dirty="0" smtClean="0">
                <a:ea typeface="ＭＳ Ｐゴシック" pitchFamily="34" charset="-128"/>
              </a:rPr>
              <a:t> an operation that causes looping, repeating a block of instructions. </a:t>
            </a:r>
            <a:r>
              <a:rPr lang="en-US" altLang="en-US" b="1" dirty="0" smtClean="0">
                <a:ea typeface="ＭＳ Ｐゴシック" pitchFamily="34" charset="-128"/>
              </a:rPr>
              <a:t>Iteration</a:t>
            </a:r>
            <a:r>
              <a:rPr lang="en-US" altLang="en-US" dirty="0" smtClean="0">
                <a:ea typeface="ＭＳ Ｐゴシック" pitchFamily="34" charset="-128"/>
              </a:rPr>
              <a:t> </a:t>
            </a:r>
            <a:r>
              <a:rPr lang="en-US" dirty="0"/>
              <a:t>is defined as the act or process of </a:t>
            </a:r>
            <a:r>
              <a:rPr lang="en-US" dirty="0" smtClean="0"/>
              <a:t>repeating.</a:t>
            </a:r>
            <a:r>
              <a:rPr lang="en-US" dirty="0"/>
              <a:t/>
            </a:r>
            <a:br>
              <a:rPr lang="en-US" dirty="0"/>
            </a:br>
            <a:r>
              <a:rPr lang="en-US" dirty="0" smtClean="0"/>
              <a:t>A “</a:t>
            </a:r>
            <a:r>
              <a:rPr lang="en-US" altLang="en-US" i="1" dirty="0" smtClean="0">
                <a:ea typeface="ＭＳ Ｐゴシック" pitchFamily="34" charset="-128"/>
              </a:rPr>
              <a:t>While Statement</a:t>
            </a:r>
            <a:r>
              <a:rPr lang="en-US" altLang="en-US" dirty="0" smtClean="0">
                <a:ea typeface="ＭＳ Ｐゴシック" pitchFamily="34" charset="-128"/>
              </a:rPr>
              <a:t>” repeats while a condition remains true.</a:t>
            </a:r>
          </a:p>
          <a:p>
            <a:pPr marL="1028700" lvl="1" indent="-342900"/>
            <a:r>
              <a:rPr lang="en-US" altLang="en-US" b="1" u="sng" dirty="0" smtClean="0">
                <a:ea typeface="ＭＳ Ｐゴシック" pitchFamily="34" charset="-128"/>
              </a:rPr>
              <a:t>Continuation condition</a:t>
            </a:r>
            <a:r>
              <a:rPr lang="en-US" altLang="en-US" dirty="0" smtClean="0">
                <a:ea typeface="ＭＳ Ｐゴシック" pitchFamily="34" charset="-128"/>
              </a:rPr>
              <a:t>: a test to see if while loop should continue.</a:t>
            </a:r>
          </a:p>
          <a:p>
            <a:pPr marL="1028700" lvl="1" indent="-342900"/>
            <a:r>
              <a:rPr lang="en-US" altLang="en-US" b="1" u="sng" dirty="0" smtClean="0">
                <a:ea typeface="ＭＳ Ｐゴシック" pitchFamily="34" charset="-128"/>
              </a:rPr>
              <a:t>Loop body</a:t>
            </a:r>
            <a:r>
              <a:rPr lang="en-US" altLang="en-US" dirty="0" smtClean="0">
                <a:ea typeface="ＭＳ Ｐゴシック" pitchFamily="34" charset="-128"/>
              </a:rPr>
              <a:t>: instructions to perform repeatedly.</a:t>
            </a:r>
          </a:p>
          <a:p>
            <a:pPr marL="1266444" lvl="2" indent="-342900"/>
            <a:r>
              <a:rPr lang="en-US" altLang="en-US" i="1" dirty="0" smtClean="0">
                <a:ea typeface="ＭＳ Ｐゴシック" pitchFamily="34" charset="-128"/>
              </a:rPr>
              <a:t>Note</a:t>
            </a:r>
            <a:r>
              <a:rPr lang="en-US" altLang="en-US" dirty="0" smtClean="0">
                <a:ea typeface="ＭＳ Ｐゴシック" pitchFamily="34" charset="-128"/>
              </a:rPr>
              <a:t>: When writing algorithms, operations within the loop body are usually indented so that it is clear to the reader which operations belong outside of the loop.</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5" descr="C:\Users\PaulRefurb\Documents\Ch 08-24-14\Books\952 Schneider Invitation to CS 7e - Alyssa - xxx\02_NEW PDFs and Figures\Figures\C8814_ch02\ch02\C8814_f0206.jpg"/>
          <p:cNvPicPr>
            <a:picLocks noChangeAspect="1" noChangeArrowheads="1"/>
          </p:cNvPicPr>
          <p:nvPr/>
        </p:nvPicPr>
        <p:blipFill>
          <a:blip r:embed="rId2" cstate="print"/>
          <a:srcRect/>
          <a:stretch>
            <a:fillRect/>
          </a:stretch>
        </p:blipFill>
        <p:spPr bwMode="auto">
          <a:xfrm>
            <a:off x="2438400" y="201930"/>
            <a:ext cx="4191000" cy="65532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5" descr="C:\Users\PaulRefurb\Documents\Ch 08-24-14\Books\952 Schneider Invitation to CS 7e - Alyssa - xxx\02_NEW PDFs and Figures\Figures\C8814_ch02\ch02\C8814_f0207.jpg"/>
          <p:cNvPicPr>
            <a:picLocks noChangeAspect="1" noChangeArrowheads="1"/>
          </p:cNvPicPr>
          <p:nvPr/>
        </p:nvPicPr>
        <p:blipFill>
          <a:blip r:embed="rId2" cstate="print"/>
          <a:srcRect/>
          <a:stretch>
            <a:fillRect/>
          </a:stretch>
        </p:blipFill>
        <p:spPr bwMode="auto">
          <a:xfrm>
            <a:off x="549275" y="457200"/>
            <a:ext cx="8045450" cy="570865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ea typeface="ＭＳ Ｐゴシック" pitchFamily="34" charset="-128"/>
              </a:rPr>
              <a:t>Representing Algorithms (cont'd)</a:t>
            </a:r>
          </a:p>
        </p:txBody>
      </p:sp>
      <p:sp>
        <p:nvSpPr>
          <p:cNvPr id="24579" name="Rectangle 3"/>
          <p:cNvSpPr>
            <a:spLocks noGrp="1" noChangeArrowheads="1"/>
          </p:cNvSpPr>
          <p:nvPr>
            <p:ph idx="1"/>
          </p:nvPr>
        </p:nvSpPr>
        <p:spPr/>
        <p:txBody>
          <a:bodyPr>
            <a:normAutofit/>
          </a:bodyPr>
          <a:lstStyle/>
          <a:p>
            <a:pPr marL="514350" indent="-457200"/>
            <a:r>
              <a:rPr lang="en-US" altLang="en-US" dirty="0" smtClean="0">
                <a:ea typeface="ＭＳ Ｐゴシック" pitchFamily="34" charset="-128"/>
              </a:rPr>
              <a:t>“</a:t>
            </a:r>
            <a:r>
              <a:rPr lang="en-US" altLang="en-US" b="1" dirty="0" smtClean="0">
                <a:ea typeface="ＭＳ Ｐゴシック" pitchFamily="34" charset="-128"/>
              </a:rPr>
              <a:t>Do/while</a:t>
            </a:r>
            <a:r>
              <a:rPr lang="en-US" altLang="en-US" dirty="0" smtClean="0">
                <a:ea typeface="ＭＳ Ｐゴシック" pitchFamily="34" charset="-128"/>
              </a:rPr>
              <a:t>”, alternate iterative operation.</a:t>
            </a:r>
          </a:p>
          <a:p>
            <a:pPr marL="1143000" lvl="1" indent="-342900"/>
            <a:r>
              <a:rPr lang="en-US" altLang="en-US" dirty="0" smtClean="0">
                <a:ea typeface="ＭＳ Ｐゴシック" pitchFamily="34" charset="-128"/>
              </a:rPr>
              <a:t>Continuation condition appears at the end.</a:t>
            </a:r>
          </a:p>
          <a:p>
            <a:pPr marL="1143000" lvl="1" indent="-342900"/>
            <a:r>
              <a:rPr lang="en-US" altLang="en-US" dirty="0" smtClean="0">
                <a:ea typeface="ＭＳ Ｐゴシック" pitchFamily="34" charset="-128"/>
              </a:rPr>
              <a:t>Loop body always performed at least once.</a:t>
            </a:r>
          </a:p>
          <a:p>
            <a:pPr marL="886968" indent="-342900"/>
            <a:r>
              <a:rPr lang="en-US" altLang="en-US" sz="2400" u="sng" dirty="0" smtClean="0">
                <a:ea typeface="ＭＳ Ｐゴシック" pitchFamily="34" charset="-128"/>
              </a:rPr>
              <a:t>Examples</a:t>
            </a:r>
            <a:r>
              <a:rPr lang="en-US" altLang="en-US" dirty="0" smtClean="0">
                <a:ea typeface="ＭＳ Ｐゴシック" pitchFamily="34" charset="-128"/>
              </a:rPr>
              <a:t>:</a:t>
            </a:r>
          </a:p>
          <a:p>
            <a:pPr lvl="2" fontAlgn="base"/>
            <a:r>
              <a:rPr lang="en-US" b="1" dirty="0"/>
              <a:t>while</a:t>
            </a:r>
            <a:r>
              <a:rPr lang="en-US" dirty="0"/>
              <a:t> your game character is level 1, she can only </a:t>
            </a:r>
            <a:r>
              <a:rPr lang="en-US" b="1" dirty="0"/>
              <a:t>do</a:t>
            </a:r>
            <a:r>
              <a:rPr lang="en-US" dirty="0"/>
              <a:t> 5 points </a:t>
            </a:r>
            <a:r>
              <a:rPr lang="en-US" dirty="0" smtClean="0"/>
              <a:t>damage.</a:t>
            </a:r>
            <a:endParaRPr lang="en-US" dirty="0"/>
          </a:p>
          <a:p>
            <a:pPr lvl="2" fontAlgn="base"/>
            <a:r>
              <a:rPr lang="en-US" b="1" dirty="0"/>
              <a:t>while</a:t>
            </a:r>
            <a:r>
              <a:rPr lang="en-US" dirty="0"/>
              <a:t> you press the accelerator, you </a:t>
            </a:r>
            <a:r>
              <a:rPr lang="en-US" b="1" dirty="0"/>
              <a:t>do</a:t>
            </a:r>
            <a:r>
              <a:rPr lang="en-US" dirty="0"/>
              <a:t> </a:t>
            </a:r>
            <a:r>
              <a:rPr lang="en-US" dirty="0" smtClean="0"/>
              <a:t>drive.</a:t>
            </a:r>
            <a:endParaRPr lang="en-US" dirty="0"/>
          </a:p>
          <a:p>
            <a:pPr lvl="2" fontAlgn="base"/>
            <a:r>
              <a:rPr lang="en-US" b="1" dirty="0"/>
              <a:t>while</a:t>
            </a:r>
            <a:r>
              <a:rPr lang="en-US" dirty="0"/>
              <a:t> the timer is running, the timer counter is progressing...</a:t>
            </a:r>
          </a:p>
          <a:p>
            <a:pPr marL="1143000" lvl="1" indent="-342900"/>
            <a:endParaRPr lang="en-US" altLang="en-US" dirty="0" smtClean="0">
              <a:ea typeface="ＭＳ Ｐゴシック" pitchFamily="34" charset="-128"/>
            </a:endParaRPr>
          </a:p>
          <a:p>
            <a:pPr marL="514350" indent="-457200"/>
            <a:r>
              <a:rPr lang="en-US" altLang="en-US" b="1" dirty="0" smtClean="0">
                <a:ea typeface="ＭＳ Ｐゴシック" pitchFamily="34" charset="-128"/>
              </a:rPr>
              <a:t>Primitive operations: </a:t>
            </a:r>
            <a:r>
              <a:rPr lang="en-US" altLang="en-US" dirty="0" smtClean="0">
                <a:ea typeface="ＭＳ Ｐゴシック" pitchFamily="34" charset="-128"/>
              </a:rPr>
              <a:t>sequential, conditional, and iterative are all that is needed.</a:t>
            </a:r>
            <a:endParaRPr lang="en-US" altLang="en-US" b="1" dirty="0" smtClean="0">
              <a:ea typeface="ＭＳ Ｐゴシック" pitchFamily="34"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5" descr="C:\Users\PaulRefurb\Documents\Ch 08-24-14\Books\952 Schneider Invitation to CS 7e - Alyssa - xxx\02_NEW PDFs and Figures\Figures\C8814_ch02\ch02\C8814_f0208.jpg"/>
          <p:cNvPicPr>
            <a:picLocks noChangeAspect="1" noChangeArrowheads="1"/>
          </p:cNvPicPr>
          <p:nvPr/>
        </p:nvPicPr>
        <p:blipFill>
          <a:blip r:embed="rId2" cstate="print"/>
          <a:srcRect/>
          <a:stretch>
            <a:fillRect/>
          </a:stretch>
        </p:blipFill>
        <p:spPr bwMode="auto">
          <a:xfrm>
            <a:off x="3009900" y="152400"/>
            <a:ext cx="3124200" cy="657169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5" descr="C:\Users\PaulRefurb\Documents\Ch 08-24-14\Books\952 Schneider Invitation to CS 7e - Alyssa - xxx\02_NEW PDFs and Figures\Figures\C8814_ch02\ch02\C8814_f0209.jpg"/>
          <p:cNvPicPr>
            <a:picLocks noChangeAspect="1" noChangeArrowheads="1"/>
          </p:cNvPicPr>
          <p:nvPr/>
        </p:nvPicPr>
        <p:blipFill>
          <a:blip r:embed="rId2" cstate="print"/>
          <a:srcRect/>
          <a:stretch>
            <a:fillRect/>
          </a:stretch>
        </p:blipFill>
        <p:spPr bwMode="auto">
          <a:xfrm>
            <a:off x="1066800" y="16945"/>
            <a:ext cx="6934200" cy="630765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33400" y="381000"/>
            <a:ext cx="8077200" cy="1295400"/>
          </a:xfrm>
        </p:spPr>
        <p:txBody>
          <a:bodyPr/>
          <a:lstStyle/>
          <a:p>
            <a:r>
              <a:rPr lang="en-US" altLang="en-US" sz="3200" smtClean="0">
                <a:ea typeface="ＭＳ Ｐゴシック" pitchFamily="34" charset="-128"/>
              </a:rPr>
              <a:t>Examples of Algorithmic Problem Solving</a:t>
            </a:r>
            <a:r>
              <a:rPr lang="en-US" altLang="en-US" smtClean="0">
                <a:ea typeface="ＭＳ Ｐゴシック" pitchFamily="34" charset="-128"/>
              </a:rPr>
              <a:t/>
            </a:r>
            <a:br>
              <a:rPr lang="en-US" altLang="en-US" smtClean="0">
                <a:ea typeface="ＭＳ Ｐゴシック" pitchFamily="34" charset="-128"/>
              </a:rPr>
            </a:br>
            <a:r>
              <a:rPr lang="en-US" altLang="en-US" sz="2400" smtClean="0">
                <a:ea typeface="ＭＳ Ｐゴシック" pitchFamily="34" charset="-128"/>
              </a:rPr>
              <a:t>Example 1: Go Forth and Multiply</a:t>
            </a:r>
          </a:p>
        </p:txBody>
      </p:sp>
      <p:sp>
        <p:nvSpPr>
          <p:cNvPr id="27651" name="Rectangle 3"/>
          <p:cNvSpPr>
            <a:spLocks noGrp="1" noChangeArrowheads="1"/>
          </p:cNvSpPr>
          <p:nvPr>
            <p:ph idx="1"/>
          </p:nvPr>
        </p:nvSpPr>
        <p:spPr>
          <a:xfrm>
            <a:off x="533400" y="1905000"/>
            <a:ext cx="8077200" cy="4343400"/>
          </a:xfrm>
        </p:spPr>
        <p:txBody>
          <a:bodyPr/>
          <a:lstStyle/>
          <a:p>
            <a:pPr>
              <a:buFontTx/>
              <a:buNone/>
            </a:pPr>
            <a:r>
              <a:rPr lang="en-US" altLang="en-US" smtClean="0">
                <a:ea typeface="ＭＳ Ｐゴシック" pitchFamily="34" charset="-128"/>
              </a:rPr>
              <a:t>	“Given two nonnegative integer values, </a:t>
            </a:r>
            <a:r>
              <a:rPr lang="en-US" altLang="en-US" i="1" smtClean="0">
                <a:ea typeface="ＭＳ Ｐゴシック" pitchFamily="34" charset="-128"/>
              </a:rPr>
              <a:t>a</a:t>
            </a:r>
            <a:r>
              <a:rPr lang="en-US" altLang="en-US" smtClean="0">
                <a:ea typeface="ＭＳ Ｐゴシック" pitchFamily="34" charset="-128"/>
              </a:rPr>
              <a:t> ≥ 0, </a:t>
            </a:r>
            <a:r>
              <a:rPr lang="en-US" altLang="en-US" i="1" smtClean="0">
                <a:ea typeface="ＭＳ Ｐゴシック" pitchFamily="34" charset="-128"/>
              </a:rPr>
              <a:t>b</a:t>
            </a:r>
            <a:r>
              <a:rPr lang="en-US" altLang="en-US" smtClean="0">
                <a:ea typeface="ＭＳ Ｐゴシック" pitchFamily="34" charset="-128"/>
              </a:rPr>
              <a:t> ≥ 0, compute and output the product (</a:t>
            </a:r>
            <a:r>
              <a:rPr lang="en-US" altLang="en-US" i="1" smtClean="0">
                <a:ea typeface="ＭＳ Ｐゴシック" pitchFamily="34" charset="-128"/>
              </a:rPr>
              <a:t>a</a:t>
            </a:r>
            <a:r>
              <a:rPr lang="en-US" altLang="en-US" smtClean="0">
                <a:ea typeface="ＭＳ Ｐゴシック" pitchFamily="34" charset="-128"/>
              </a:rPr>
              <a:t> × </a:t>
            </a:r>
            <a:r>
              <a:rPr lang="en-US" altLang="en-US" i="1" smtClean="0">
                <a:ea typeface="ＭＳ Ｐゴシック" pitchFamily="34" charset="-128"/>
              </a:rPr>
              <a:t>b</a:t>
            </a:r>
            <a:r>
              <a:rPr lang="en-US" altLang="en-US" smtClean="0">
                <a:ea typeface="ＭＳ Ｐゴシック" pitchFamily="34" charset="-128"/>
              </a:rPr>
              <a:t>) using the technique of repeated addition. That is, determine the value of the sum </a:t>
            </a:r>
            <a:r>
              <a:rPr lang="en-US" altLang="en-US" i="1" smtClean="0">
                <a:ea typeface="ＭＳ Ｐゴシック" pitchFamily="34" charset="-128"/>
              </a:rPr>
              <a:t>a </a:t>
            </a:r>
            <a:r>
              <a:rPr lang="en-US" altLang="en-US" smtClean="0">
                <a:ea typeface="ＭＳ Ｐゴシック" pitchFamily="34" charset="-128"/>
              </a:rPr>
              <a:t>+ </a:t>
            </a:r>
            <a:r>
              <a:rPr lang="en-US" altLang="en-US" i="1" smtClean="0">
                <a:ea typeface="ＭＳ Ｐゴシック" pitchFamily="34" charset="-128"/>
              </a:rPr>
              <a:t>a </a:t>
            </a:r>
            <a:r>
              <a:rPr lang="en-US" altLang="en-US" smtClean="0">
                <a:ea typeface="ＭＳ Ｐゴシック" pitchFamily="34" charset="-128"/>
              </a:rPr>
              <a:t>+ </a:t>
            </a:r>
            <a:r>
              <a:rPr lang="en-US" altLang="en-US" i="1" smtClean="0">
                <a:ea typeface="ＭＳ Ｐゴシック" pitchFamily="34" charset="-128"/>
              </a:rPr>
              <a:t>a </a:t>
            </a:r>
            <a:r>
              <a:rPr lang="en-US" altLang="en-US" smtClean="0">
                <a:ea typeface="ＭＳ Ｐゴシック" pitchFamily="34" charset="-128"/>
              </a:rPr>
              <a:t>+ . . . + </a:t>
            </a:r>
            <a:r>
              <a:rPr lang="en-US" altLang="en-US" i="1" smtClean="0">
                <a:ea typeface="ＭＳ Ｐゴシック" pitchFamily="34" charset="-128"/>
              </a:rPr>
              <a:t>a </a:t>
            </a:r>
            <a:r>
              <a:rPr lang="en-US" altLang="en-US" smtClean="0">
                <a:ea typeface="ＭＳ Ｐゴシック" pitchFamily="34" charset="-128"/>
              </a:rPr>
              <a:t>(</a:t>
            </a:r>
            <a:r>
              <a:rPr lang="en-US" altLang="en-US" i="1" smtClean="0">
                <a:ea typeface="ＭＳ Ｐゴシック" pitchFamily="34" charset="-128"/>
              </a:rPr>
              <a:t>b </a:t>
            </a:r>
            <a:r>
              <a:rPr lang="en-US" altLang="en-US" smtClean="0">
                <a:ea typeface="ＭＳ Ｐゴシック" pitchFamily="34" charset="-128"/>
              </a:rPr>
              <a:t>times).”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33400" y="381000"/>
            <a:ext cx="8077200" cy="1295400"/>
          </a:xfrm>
        </p:spPr>
        <p:txBody>
          <a:bodyPr/>
          <a:lstStyle/>
          <a:p>
            <a:r>
              <a:rPr lang="en-US" altLang="en-US" sz="3200" smtClean="0">
                <a:ea typeface="ＭＳ Ｐゴシック" pitchFamily="34" charset="-128"/>
              </a:rPr>
              <a:t>Examples of Algorithmic Problem Solving</a:t>
            </a:r>
            <a:r>
              <a:rPr lang="en-US" altLang="en-US" smtClean="0">
                <a:ea typeface="ＭＳ Ｐゴシック" pitchFamily="34" charset="-128"/>
              </a:rPr>
              <a:t/>
            </a:r>
            <a:br>
              <a:rPr lang="en-US" altLang="en-US" smtClean="0">
                <a:ea typeface="ＭＳ Ｐゴシック" pitchFamily="34" charset="-128"/>
              </a:rPr>
            </a:br>
            <a:r>
              <a:rPr lang="en-US" altLang="en-US" sz="2400" smtClean="0">
                <a:ea typeface="ＭＳ Ｐゴシック" pitchFamily="34" charset="-128"/>
              </a:rPr>
              <a:t>Example 1: Go Forth and Multiply (cont'd)</a:t>
            </a:r>
          </a:p>
        </p:txBody>
      </p:sp>
      <p:sp>
        <p:nvSpPr>
          <p:cNvPr id="28675" name="Rectangle 3"/>
          <p:cNvSpPr>
            <a:spLocks noGrp="1" noChangeArrowheads="1"/>
          </p:cNvSpPr>
          <p:nvPr>
            <p:ph idx="1"/>
          </p:nvPr>
        </p:nvSpPr>
        <p:spPr>
          <a:xfrm>
            <a:off x="533400" y="1600200"/>
            <a:ext cx="8077200" cy="4343400"/>
          </a:xfrm>
        </p:spPr>
        <p:txBody>
          <a:bodyPr anchor="ctr"/>
          <a:lstStyle/>
          <a:p>
            <a:r>
              <a:rPr lang="en-US" altLang="en-US" smtClean="0">
                <a:ea typeface="ＭＳ Ｐゴシック" pitchFamily="34" charset="-128"/>
              </a:rPr>
              <a:t>Get input values</a:t>
            </a:r>
          </a:p>
          <a:p>
            <a:pPr lvl="1"/>
            <a:r>
              <a:rPr lang="en-US" altLang="en-US" smtClean="0">
                <a:ea typeface="ＭＳ Ｐゴシック" pitchFamily="34" charset="-128"/>
              </a:rPr>
              <a:t>Get values for </a:t>
            </a:r>
            <a:r>
              <a:rPr lang="en-US" altLang="en-US" i="1" smtClean="0">
                <a:ea typeface="ＭＳ Ｐゴシック" pitchFamily="34" charset="-128"/>
              </a:rPr>
              <a:t>a </a:t>
            </a:r>
            <a:r>
              <a:rPr lang="en-US" altLang="en-US" smtClean="0">
                <a:ea typeface="ＭＳ Ｐゴシック" pitchFamily="34" charset="-128"/>
              </a:rPr>
              <a:t>and </a:t>
            </a:r>
            <a:r>
              <a:rPr lang="en-US" altLang="en-US" i="1" smtClean="0">
                <a:ea typeface="ＭＳ Ｐゴシック" pitchFamily="34" charset="-128"/>
              </a:rPr>
              <a:t>b</a:t>
            </a:r>
          </a:p>
          <a:p>
            <a:r>
              <a:rPr lang="en-US" altLang="en-US" smtClean="0">
                <a:ea typeface="ＭＳ Ｐゴシック" pitchFamily="34" charset="-128"/>
              </a:rPr>
              <a:t>Compute the answer</a:t>
            </a:r>
          </a:p>
          <a:p>
            <a:pPr lvl="1"/>
            <a:r>
              <a:rPr lang="en-US" altLang="en-US" smtClean="0">
                <a:ea typeface="ＭＳ Ｐゴシック" pitchFamily="34" charset="-128"/>
              </a:rPr>
              <a:t>Loop </a:t>
            </a:r>
            <a:r>
              <a:rPr lang="en-US" altLang="en-US" i="1" smtClean="0">
                <a:ea typeface="ＭＳ Ｐゴシック" pitchFamily="34" charset="-128"/>
              </a:rPr>
              <a:t>b </a:t>
            </a:r>
            <a:r>
              <a:rPr lang="en-US" altLang="en-US" smtClean="0">
                <a:ea typeface="ＭＳ Ｐゴシック" pitchFamily="34" charset="-128"/>
              </a:rPr>
              <a:t>times, adding each time*</a:t>
            </a:r>
          </a:p>
          <a:p>
            <a:r>
              <a:rPr lang="en-US" altLang="en-US" smtClean="0">
                <a:ea typeface="ＭＳ Ｐゴシック" pitchFamily="34" charset="-128"/>
              </a:rPr>
              <a:t>Output the result</a:t>
            </a:r>
          </a:p>
          <a:p>
            <a:pPr lvl="1"/>
            <a:r>
              <a:rPr lang="en-US" altLang="en-US" smtClean="0">
                <a:ea typeface="ＭＳ Ｐゴシック" pitchFamily="34" charset="-128"/>
              </a:rPr>
              <a:t>Print the final value*</a:t>
            </a:r>
          </a:p>
          <a:p>
            <a:pPr lvl="1"/>
            <a:endParaRPr lang="en-US" altLang="en-US" smtClean="0">
              <a:ea typeface="ＭＳ Ｐゴシック" pitchFamily="34" charset="-128"/>
            </a:endParaRPr>
          </a:p>
          <a:p>
            <a:pPr>
              <a:buFontTx/>
              <a:buNone/>
            </a:pPr>
            <a:r>
              <a:rPr lang="en-US" altLang="en-US" smtClean="0">
                <a:ea typeface="ＭＳ Ｐゴシック" pitchFamily="34" charset="-128"/>
              </a:rPr>
              <a:t>* steps need elaboration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33400" y="381000"/>
            <a:ext cx="8077200" cy="1295400"/>
          </a:xfrm>
        </p:spPr>
        <p:txBody>
          <a:bodyPr/>
          <a:lstStyle/>
          <a:p>
            <a:r>
              <a:rPr lang="en-US" altLang="en-US" sz="3200" smtClean="0">
                <a:ea typeface="ＭＳ Ｐゴシック" pitchFamily="34" charset="-128"/>
              </a:rPr>
              <a:t>Examples of Algorithmic Problem Solving</a:t>
            </a:r>
            <a:r>
              <a:rPr lang="en-US" altLang="en-US" smtClean="0">
                <a:ea typeface="ＭＳ Ｐゴシック" pitchFamily="34" charset="-128"/>
              </a:rPr>
              <a:t/>
            </a:r>
            <a:br>
              <a:rPr lang="en-US" altLang="en-US" smtClean="0">
                <a:ea typeface="ＭＳ Ｐゴシック" pitchFamily="34" charset="-128"/>
              </a:rPr>
            </a:br>
            <a:r>
              <a:rPr lang="en-US" altLang="en-US" sz="2400" smtClean="0">
                <a:ea typeface="ＭＳ Ｐゴシック" pitchFamily="34" charset="-128"/>
              </a:rPr>
              <a:t>Example 1: Go Forth and Multiply (cont'd)</a:t>
            </a:r>
          </a:p>
        </p:txBody>
      </p:sp>
      <p:sp>
        <p:nvSpPr>
          <p:cNvPr id="29699" name="Rectangle 3"/>
          <p:cNvSpPr>
            <a:spLocks noGrp="1" noChangeArrowheads="1"/>
          </p:cNvSpPr>
          <p:nvPr>
            <p:ph idx="1"/>
          </p:nvPr>
        </p:nvSpPr>
        <p:spPr>
          <a:xfrm>
            <a:off x="533400" y="1600200"/>
            <a:ext cx="8077200" cy="4343400"/>
          </a:xfrm>
        </p:spPr>
        <p:txBody>
          <a:bodyPr anchor="ctr"/>
          <a:lstStyle/>
          <a:p>
            <a:r>
              <a:rPr lang="en-US" altLang="en-US" smtClean="0">
                <a:ea typeface="ＭＳ Ｐゴシック" pitchFamily="34" charset="-128"/>
              </a:rPr>
              <a:t>Loop b times, adding each time</a:t>
            </a:r>
          </a:p>
          <a:p>
            <a:pPr lvl="1"/>
            <a:r>
              <a:rPr lang="en-US" altLang="en-US" smtClean="0">
                <a:ea typeface="ＭＳ Ｐゴシック" pitchFamily="34" charset="-128"/>
              </a:rPr>
              <a:t>Get values for </a:t>
            </a:r>
            <a:r>
              <a:rPr lang="en-US" altLang="en-US" i="1" smtClean="0">
                <a:ea typeface="ＭＳ Ｐゴシック" pitchFamily="34" charset="-128"/>
              </a:rPr>
              <a:t>a</a:t>
            </a:r>
            <a:r>
              <a:rPr lang="en-US" altLang="en-US" smtClean="0">
                <a:ea typeface="ＭＳ Ｐゴシック" pitchFamily="34" charset="-128"/>
              </a:rPr>
              <a:t> and </a:t>
            </a:r>
            <a:r>
              <a:rPr lang="en-US" altLang="en-US" i="1" smtClean="0">
                <a:ea typeface="ＭＳ Ｐゴシック" pitchFamily="34" charset="-128"/>
              </a:rPr>
              <a:t>b</a:t>
            </a:r>
          </a:p>
          <a:p>
            <a:pPr lvl="1"/>
            <a:r>
              <a:rPr lang="en-US" altLang="en-US" smtClean="0">
                <a:ea typeface="ＭＳ Ｐゴシック" pitchFamily="34" charset="-128"/>
              </a:rPr>
              <a:t>Set the value of </a:t>
            </a:r>
            <a:r>
              <a:rPr lang="en-US" altLang="en-US" i="1" smtClean="0">
                <a:ea typeface="ＭＳ Ｐゴシック" pitchFamily="34" charset="-128"/>
              </a:rPr>
              <a:t>count </a:t>
            </a:r>
            <a:r>
              <a:rPr lang="en-US" altLang="en-US" smtClean="0">
                <a:ea typeface="ＭＳ Ｐゴシック" pitchFamily="34" charset="-128"/>
              </a:rPr>
              <a:t>to 0</a:t>
            </a:r>
          </a:p>
          <a:p>
            <a:pPr lvl="1"/>
            <a:r>
              <a:rPr lang="en-US" altLang="en-US" smtClean="0">
                <a:ea typeface="ＭＳ Ｐゴシック" pitchFamily="34" charset="-128"/>
              </a:rPr>
              <a:t>While (</a:t>
            </a:r>
            <a:r>
              <a:rPr lang="en-US" altLang="en-US" i="1" smtClean="0">
                <a:ea typeface="ＭＳ Ｐゴシック" pitchFamily="34" charset="-128"/>
              </a:rPr>
              <a:t>count </a:t>
            </a:r>
            <a:r>
              <a:rPr lang="en-US" altLang="en-US" smtClean="0">
                <a:ea typeface="ＭＳ Ｐゴシック" pitchFamily="34" charset="-128"/>
              </a:rPr>
              <a:t>&lt; </a:t>
            </a:r>
            <a:r>
              <a:rPr lang="en-US" altLang="en-US" i="1" smtClean="0">
                <a:ea typeface="ＭＳ Ｐゴシック" pitchFamily="34" charset="-128"/>
              </a:rPr>
              <a:t>b</a:t>
            </a:r>
            <a:r>
              <a:rPr lang="en-US" altLang="en-US" smtClean="0">
                <a:ea typeface="ＭＳ Ｐゴシック" pitchFamily="34" charset="-128"/>
              </a:rPr>
              <a:t>) do</a:t>
            </a:r>
          </a:p>
          <a:p>
            <a:pPr lvl="2"/>
            <a:r>
              <a:rPr lang="en-US" altLang="en-US" smtClean="0">
                <a:ea typeface="ＭＳ Ｐゴシック" pitchFamily="34" charset="-128"/>
              </a:rPr>
              <a:t>… the rest of the loop*</a:t>
            </a:r>
          </a:p>
          <a:p>
            <a:pPr lvl="2"/>
            <a:r>
              <a:rPr lang="en-US" altLang="en-US" smtClean="0">
                <a:ea typeface="ＭＳ Ｐゴシック" pitchFamily="34" charset="-128"/>
              </a:rPr>
              <a:t>Set the value of </a:t>
            </a:r>
            <a:r>
              <a:rPr lang="en-US" altLang="en-US" i="1" smtClean="0">
                <a:ea typeface="ＭＳ Ｐゴシック" pitchFamily="34" charset="-128"/>
              </a:rPr>
              <a:t>count </a:t>
            </a:r>
            <a:r>
              <a:rPr lang="en-US" altLang="en-US" smtClean="0">
                <a:ea typeface="ＭＳ Ｐゴシック" pitchFamily="34" charset="-128"/>
              </a:rPr>
              <a:t>to </a:t>
            </a:r>
            <a:r>
              <a:rPr lang="en-US" altLang="en-US" i="1" smtClean="0">
                <a:ea typeface="ＭＳ Ｐゴシック" pitchFamily="34" charset="-128"/>
              </a:rPr>
              <a:t>count </a:t>
            </a:r>
            <a:r>
              <a:rPr lang="en-US" altLang="en-US" smtClean="0">
                <a:ea typeface="ＭＳ Ｐゴシック" pitchFamily="34" charset="-128"/>
              </a:rPr>
              <a:t>+ 1</a:t>
            </a:r>
          </a:p>
          <a:p>
            <a:pPr lvl="1"/>
            <a:r>
              <a:rPr lang="en-US" altLang="en-US" smtClean="0">
                <a:ea typeface="ＭＳ Ｐゴシック" pitchFamily="34" charset="-128"/>
              </a:rPr>
              <a:t>End of loop</a:t>
            </a:r>
          </a:p>
          <a:p>
            <a:pPr lvl="1"/>
            <a:endParaRPr lang="en-US" altLang="en-US" smtClean="0">
              <a:ea typeface="ＭＳ Ｐゴシック" pitchFamily="34" charset="-128"/>
            </a:endParaRPr>
          </a:p>
          <a:p>
            <a:pPr>
              <a:buFontTx/>
              <a:buNone/>
            </a:pPr>
            <a:r>
              <a:rPr lang="en-US" altLang="en-US" smtClean="0">
                <a:ea typeface="ＭＳ Ｐゴシック" pitchFamily="34" charset="-128"/>
              </a:rPr>
              <a:t>* steps need elaboration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5" descr="C:\Users\PaulRefurb\Documents\Ch 08-24-14\Books\952 Schneider Invitation to CS 7e - Alyssa - xxx\02_NEW PDFs and Figures\Figures\C8814_ch01\ch01\C8814_f0102.jpg"/>
          <p:cNvPicPr>
            <a:picLocks noChangeAspect="1" noChangeArrowheads="1"/>
          </p:cNvPicPr>
          <p:nvPr/>
        </p:nvPicPr>
        <p:blipFill>
          <a:blip r:embed="rId2" cstate="print"/>
          <a:srcRect/>
          <a:stretch>
            <a:fillRect/>
          </a:stretch>
        </p:blipFill>
        <p:spPr bwMode="auto">
          <a:xfrm>
            <a:off x="612775" y="304800"/>
            <a:ext cx="7918450" cy="5921375"/>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33400" y="381000"/>
            <a:ext cx="8077200" cy="1295400"/>
          </a:xfrm>
        </p:spPr>
        <p:txBody>
          <a:bodyPr/>
          <a:lstStyle/>
          <a:p>
            <a:r>
              <a:rPr lang="en-US" altLang="en-US" sz="3200" smtClean="0">
                <a:ea typeface="ＭＳ Ｐゴシック" pitchFamily="34" charset="-128"/>
              </a:rPr>
              <a:t>Examples of Algorithmic Problem Solving</a:t>
            </a:r>
            <a:r>
              <a:rPr lang="en-US" altLang="en-US" smtClean="0">
                <a:ea typeface="ＭＳ Ｐゴシック" pitchFamily="34" charset="-128"/>
              </a:rPr>
              <a:t/>
            </a:r>
            <a:br>
              <a:rPr lang="en-US" altLang="en-US" smtClean="0">
                <a:ea typeface="ＭＳ Ｐゴシック" pitchFamily="34" charset="-128"/>
              </a:rPr>
            </a:br>
            <a:r>
              <a:rPr lang="en-US" altLang="en-US" sz="2400" smtClean="0">
                <a:ea typeface="ＭＳ Ｐゴシック" pitchFamily="34" charset="-128"/>
              </a:rPr>
              <a:t>Example 1: Go Forth and Multiply (cont'd)</a:t>
            </a:r>
          </a:p>
        </p:txBody>
      </p:sp>
      <p:sp>
        <p:nvSpPr>
          <p:cNvPr id="30723" name="Rectangle 3"/>
          <p:cNvSpPr>
            <a:spLocks noGrp="1" noChangeArrowheads="1"/>
          </p:cNvSpPr>
          <p:nvPr>
            <p:ph idx="1"/>
          </p:nvPr>
        </p:nvSpPr>
        <p:spPr>
          <a:xfrm>
            <a:off x="533400" y="1752600"/>
            <a:ext cx="8077200" cy="4343400"/>
          </a:xfrm>
        </p:spPr>
        <p:txBody>
          <a:bodyPr/>
          <a:lstStyle/>
          <a:p>
            <a:r>
              <a:rPr lang="en-US" altLang="en-US" smtClean="0">
                <a:ea typeface="ＭＳ Ｐゴシック" pitchFamily="34" charset="-128"/>
              </a:rPr>
              <a:t>Loop b times, adding each time</a:t>
            </a:r>
          </a:p>
          <a:p>
            <a:pPr lvl="1"/>
            <a:r>
              <a:rPr lang="en-US" altLang="en-US" smtClean="0">
                <a:ea typeface="ＭＳ Ｐゴシック" pitchFamily="34" charset="-128"/>
              </a:rPr>
              <a:t>Get values for </a:t>
            </a:r>
            <a:r>
              <a:rPr lang="en-US" altLang="en-US" i="1" smtClean="0">
                <a:ea typeface="ＭＳ Ｐゴシック" pitchFamily="34" charset="-128"/>
              </a:rPr>
              <a:t>a</a:t>
            </a:r>
            <a:r>
              <a:rPr lang="en-US" altLang="en-US" smtClean="0">
                <a:ea typeface="ＭＳ Ｐゴシック" pitchFamily="34" charset="-128"/>
              </a:rPr>
              <a:t> and </a:t>
            </a:r>
            <a:r>
              <a:rPr lang="en-US" altLang="en-US" i="1" smtClean="0">
                <a:ea typeface="ＭＳ Ｐゴシック" pitchFamily="34" charset="-128"/>
              </a:rPr>
              <a:t>b</a:t>
            </a:r>
          </a:p>
          <a:p>
            <a:pPr lvl="1"/>
            <a:r>
              <a:rPr lang="en-US" altLang="en-US" smtClean="0">
                <a:ea typeface="ＭＳ Ｐゴシック" pitchFamily="34" charset="-128"/>
              </a:rPr>
              <a:t>Set the value of </a:t>
            </a:r>
            <a:r>
              <a:rPr lang="en-US" altLang="en-US" i="1" smtClean="0">
                <a:ea typeface="ＭＳ Ｐゴシック" pitchFamily="34" charset="-128"/>
              </a:rPr>
              <a:t>count </a:t>
            </a:r>
            <a:r>
              <a:rPr lang="en-US" altLang="en-US" smtClean="0">
                <a:ea typeface="ＭＳ Ｐゴシック" pitchFamily="34" charset="-128"/>
              </a:rPr>
              <a:t>to 0</a:t>
            </a:r>
          </a:p>
          <a:p>
            <a:pPr lvl="1"/>
            <a:r>
              <a:rPr lang="en-US" altLang="en-US" smtClean="0">
                <a:ea typeface="ＭＳ Ｐゴシック" pitchFamily="34" charset="-128"/>
              </a:rPr>
              <a:t>Set the value of </a:t>
            </a:r>
            <a:r>
              <a:rPr lang="en-US" altLang="en-US" i="1" smtClean="0">
                <a:ea typeface="ＭＳ Ｐゴシック" pitchFamily="34" charset="-128"/>
              </a:rPr>
              <a:t>product </a:t>
            </a:r>
            <a:r>
              <a:rPr lang="en-US" altLang="en-US" smtClean="0">
                <a:ea typeface="ＭＳ Ｐゴシック" pitchFamily="34" charset="-128"/>
              </a:rPr>
              <a:t>to 0</a:t>
            </a:r>
          </a:p>
          <a:p>
            <a:pPr lvl="1"/>
            <a:r>
              <a:rPr lang="en-US" altLang="en-US" smtClean="0">
                <a:ea typeface="ＭＳ Ｐゴシック" pitchFamily="34" charset="-128"/>
              </a:rPr>
              <a:t>While (</a:t>
            </a:r>
            <a:r>
              <a:rPr lang="en-US" altLang="en-US" i="1" smtClean="0">
                <a:ea typeface="ＭＳ Ｐゴシック" pitchFamily="34" charset="-128"/>
              </a:rPr>
              <a:t>count </a:t>
            </a:r>
            <a:r>
              <a:rPr lang="en-US" altLang="en-US" smtClean="0">
                <a:ea typeface="ＭＳ Ｐゴシック" pitchFamily="34" charset="-128"/>
              </a:rPr>
              <a:t>&lt; </a:t>
            </a:r>
            <a:r>
              <a:rPr lang="en-US" altLang="en-US" i="1" smtClean="0">
                <a:ea typeface="ＭＳ Ｐゴシック" pitchFamily="34" charset="-128"/>
              </a:rPr>
              <a:t>b</a:t>
            </a:r>
            <a:r>
              <a:rPr lang="en-US" altLang="en-US" smtClean="0">
                <a:ea typeface="ＭＳ Ｐゴシック" pitchFamily="34" charset="-128"/>
              </a:rPr>
              <a:t>) do</a:t>
            </a:r>
          </a:p>
          <a:p>
            <a:pPr lvl="2"/>
            <a:r>
              <a:rPr lang="en-US" altLang="en-US" smtClean="0">
                <a:ea typeface="ＭＳ Ｐゴシック" pitchFamily="34" charset="-128"/>
              </a:rPr>
              <a:t>Set the value of </a:t>
            </a:r>
            <a:r>
              <a:rPr lang="en-US" altLang="en-US" i="1" smtClean="0">
                <a:ea typeface="ＭＳ Ｐゴシック" pitchFamily="34" charset="-128"/>
              </a:rPr>
              <a:t>product </a:t>
            </a:r>
            <a:r>
              <a:rPr lang="en-US" altLang="en-US" smtClean="0">
                <a:ea typeface="ＭＳ Ｐゴシック" pitchFamily="34" charset="-128"/>
              </a:rPr>
              <a:t>to (</a:t>
            </a:r>
            <a:r>
              <a:rPr lang="en-US" altLang="en-US" i="1" smtClean="0">
                <a:ea typeface="ＭＳ Ｐゴシック" pitchFamily="34" charset="-128"/>
              </a:rPr>
              <a:t>product </a:t>
            </a:r>
            <a:r>
              <a:rPr lang="en-US" altLang="en-US" smtClean="0">
                <a:ea typeface="ＭＳ Ｐゴシック" pitchFamily="34" charset="-128"/>
              </a:rPr>
              <a:t>+ </a:t>
            </a:r>
            <a:r>
              <a:rPr lang="en-US" altLang="en-US" i="1" smtClean="0">
                <a:ea typeface="ＭＳ Ｐゴシック" pitchFamily="34" charset="-128"/>
              </a:rPr>
              <a:t>a</a:t>
            </a:r>
            <a:r>
              <a:rPr lang="en-US" altLang="en-US" smtClean="0">
                <a:ea typeface="ＭＳ Ｐゴシック" pitchFamily="34" charset="-128"/>
              </a:rPr>
              <a:t>)</a:t>
            </a:r>
          </a:p>
          <a:p>
            <a:pPr lvl="2"/>
            <a:r>
              <a:rPr lang="en-US" altLang="en-US" smtClean="0">
                <a:ea typeface="ＭＳ Ｐゴシック" pitchFamily="34" charset="-128"/>
              </a:rPr>
              <a:t>Set the value of </a:t>
            </a:r>
            <a:r>
              <a:rPr lang="en-US" altLang="en-US" i="1" smtClean="0">
                <a:ea typeface="ＭＳ Ｐゴシック" pitchFamily="34" charset="-128"/>
              </a:rPr>
              <a:t>count </a:t>
            </a:r>
            <a:r>
              <a:rPr lang="en-US" altLang="en-US" smtClean="0">
                <a:ea typeface="ＭＳ Ｐゴシック" pitchFamily="34" charset="-128"/>
              </a:rPr>
              <a:t>to </a:t>
            </a:r>
            <a:r>
              <a:rPr lang="en-US" altLang="en-US" i="1" smtClean="0">
                <a:ea typeface="ＭＳ Ｐゴシック" pitchFamily="34" charset="-128"/>
              </a:rPr>
              <a:t>count </a:t>
            </a:r>
            <a:r>
              <a:rPr lang="en-US" altLang="en-US" smtClean="0">
                <a:ea typeface="ＭＳ Ｐゴシック" pitchFamily="34" charset="-128"/>
              </a:rPr>
              <a:t>+ 1</a:t>
            </a:r>
          </a:p>
          <a:p>
            <a:pPr lvl="1"/>
            <a:r>
              <a:rPr lang="en-US" altLang="en-US" smtClean="0">
                <a:ea typeface="ＭＳ Ｐゴシック" pitchFamily="34" charset="-128"/>
              </a:rPr>
              <a:t>End of loop</a:t>
            </a:r>
          </a:p>
          <a:p>
            <a:r>
              <a:rPr lang="en-US" altLang="en-US" smtClean="0">
                <a:ea typeface="ＭＳ Ｐゴシック" pitchFamily="34" charset="-128"/>
              </a:rPr>
              <a:t>Output the result</a:t>
            </a:r>
          </a:p>
          <a:p>
            <a:pPr lvl="1"/>
            <a:r>
              <a:rPr lang="en-US" altLang="en-US" smtClean="0">
                <a:ea typeface="ＭＳ Ｐゴシック" pitchFamily="34" charset="-128"/>
              </a:rPr>
              <a:t>Print the value of </a:t>
            </a:r>
            <a:r>
              <a:rPr lang="en-US" altLang="en-US" i="1" smtClean="0">
                <a:ea typeface="ＭＳ Ｐゴシック" pitchFamily="34" charset="-128"/>
              </a:rPr>
              <a:t>product</a:t>
            </a:r>
          </a:p>
          <a:p>
            <a:pPr lvl="1"/>
            <a:endParaRPr lang="en-US" altLang="en-US" smtClean="0">
              <a:ea typeface="ＭＳ Ｐゴシック" pitchFamily="34" charset="-128"/>
            </a:endParaRPr>
          </a:p>
          <a:p>
            <a:pPr>
              <a:buFontTx/>
              <a:buNone/>
            </a:pPr>
            <a:endParaRPr lang="en-US" altLang="en-US" smtClean="0">
              <a:ea typeface="ＭＳ Ｐゴシック" pitchFamily="34"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5" descr="C:\Users\PaulRefurb\Documents\Ch 08-24-14\Books\952 Schneider Invitation to CS 7e - Alyssa - xxx\02_NEW PDFs and Figures\Figures\C8814_ch02\ch02\C8814_f0210.jpg"/>
          <p:cNvPicPr>
            <a:picLocks noChangeAspect="1" noChangeArrowheads="1"/>
          </p:cNvPicPr>
          <p:nvPr/>
        </p:nvPicPr>
        <p:blipFill>
          <a:blip r:embed="rId2" cstate="print"/>
          <a:srcRect/>
          <a:stretch>
            <a:fillRect/>
          </a:stretch>
        </p:blipFill>
        <p:spPr bwMode="auto">
          <a:xfrm>
            <a:off x="549275" y="609600"/>
            <a:ext cx="8045450" cy="536575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533400" y="381000"/>
            <a:ext cx="8077200" cy="1295400"/>
          </a:xfrm>
        </p:spPr>
        <p:txBody>
          <a:bodyPr/>
          <a:lstStyle/>
          <a:p>
            <a:r>
              <a:rPr lang="en-US" altLang="en-US" sz="3200" smtClean="0">
                <a:ea typeface="ＭＳ Ｐゴシック" pitchFamily="34" charset="-128"/>
              </a:rPr>
              <a:t>Examples of Algorithmic Problem Solving</a:t>
            </a:r>
            <a:r>
              <a:rPr lang="en-US" altLang="en-US" smtClean="0">
                <a:ea typeface="ＭＳ Ｐゴシック" pitchFamily="34" charset="-128"/>
              </a:rPr>
              <a:t/>
            </a:r>
            <a:br>
              <a:rPr lang="en-US" altLang="en-US" smtClean="0">
                <a:ea typeface="ＭＳ Ｐゴシック" pitchFamily="34" charset="-128"/>
              </a:rPr>
            </a:br>
            <a:r>
              <a:rPr lang="en-US" altLang="en-US" sz="2400" smtClean="0">
                <a:ea typeface="ＭＳ Ｐゴシック" pitchFamily="34" charset="-128"/>
              </a:rPr>
              <a:t>Example 2: Looking, Looking, Looking</a:t>
            </a:r>
          </a:p>
        </p:txBody>
      </p:sp>
      <p:sp>
        <p:nvSpPr>
          <p:cNvPr id="32771" name="Rectangle 3"/>
          <p:cNvSpPr>
            <a:spLocks noGrp="1" noChangeArrowheads="1"/>
          </p:cNvSpPr>
          <p:nvPr>
            <p:ph idx="1"/>
          </p:nvPr>
        </p:nvSpPr>
        <p:spPr>
          <a:xfrm>
            <a:off x="533400" y="1295400"/>
            <a:ext cx="8077200" cy="4953000"/>
          </a:xfrm>
        </p:spPr>
        <p:txBody>
          <a:bodyPr/>
          <a:lstStyle/>
          <a:p>
            <a:pPr>
              <a:buFontTx/>
              <a:buNone/>
            </a:pPr>
            <a:r>
              <a:rPr lang="en-US" altLang="en-US" smtClean="0">
                <a:ea typeface="ＭＳ Ｐゴシック" pitchFamily="34" charset="-128"/>
              </a:rPr>
              <a:t>	</a:t>
            </a:r>
          </a:p>
          <a:p>
            <a:pPr>
              <a:buFontTx/>
              <a:buNone/>
            </a:pPr>
            <a:endParaRPr lang="en-US" altLang="en-US" smtClean="0">
              <a:ea typeface="ＭＳ Ｐゴシック" pitchFamily="34" charset="-128"/>
            </a:endParaRPr>
          </a:p>
          <a:p>
            <a:pPr>
              <a:buFontTx/>
              <a:buNone/>
            </a:pPr>
            <a:r>
              <a:rPr lang="en-US" altLang="en-US" smtClean="0">
                <a:ea typeface="ＭＳ Ｐゴシック" pitchFamily="34" charset="-128"/>
              </a:rPr>
              <a:t>	“Assume that we have a list of 10,000 names that we define as </a:t>
            </a:r>
            <a:r>
              <a:rPr lang="en-US" altLang="en-US" i="1" smtClean="0">
                <a:ea typeface="ＭＳ Ｐゴシック" pitchFamily="34" charset="-128"/>
              </a:rPr>
              <a:t>N</a:t>
            </a:r>
            <a:r>
              <a:rPr lang="en-US" altLang="en-US" i="1" baseline="-25000" smtClean="0">
                <a:ea typeface="ＭＳ Ｐゴシック" pitchFamily="34" charset="-128"/>
              </a:rPr>
              <a:t>1</a:t>
            </a:r>
            <a:r>
              <a:rPr lang="en-US" altLang="en-US" smtClean="0">
                <a:ea typeface="ＭＳ Ｐゴシック" pitchFamily="34" charset="-128"/>
              </a:rPr>
              <a:t>,</a:t>
            </a:r>
            <a:r>
              <a:rPr lang="en-US" altLang="en-US" i="1" smtClean="0">
                <a:ea typeface="ＭＳ Ｐゴシック" pitchFamily="34" charset="-128"/>
              </a:rPr>
              <a:t> N</a:t>
            </a:r>
            <a:r>
              <a:rPr lang="en-US" altLang="en-US" i="1" baseline="-25000" smtClean="0">
                <a:ea typeface="ＭＳ Ｐゴシック" pitchFamily="34" charset="-128"/>
              </a:rPr>
              <a:t>2</a:t>
            </a:r>
            <a:r>
              <a:rPr lang="en-US" altLang="en-US" smtClean="0">
                <a:ea typeface="ＭＳ Ｐゴシック" pitchFamily="34" charset="-128"/>
              </a:rPr>
              <a:t>, </a:t>
            </a:r>
            <a:r>
              <a:rPr lang="en-US" altLang="en-US" i="1" smtClean="0">
                <a:ea typeface="ＭＳ Ｐゴシック" pitchFamily="34" charset="-128"/>
              </a:rPr>
              <a:t>N</a:t>
            </a:r>
            <a:r>
              <a:rPr lang="en-US" altLang="en-US" i="1" baseline="-25000" smtClean="0">
                <a:ea typeface="ＭＳ Ｐゴシック" pitchFamily="34" charset="-128"/>
              </a:rPr>
              <a:t>3</a:t>
            </a:r>
            <a:r>
              <a:rPr lang="en-US" altLang="en-US" smtClean="0">
                <a:ea typeface="ＭＳ Ｐゴシック" pitchFamily="34" charset="-128"/>
              </a:rPr>
              <a:t>, . . . , </a:t>
            </a:r>
            <a:r>
              <a:rPr lang="en-US" altLang="en-US" i="1" smtClean="0">
                <a:ea typeface="ＭＳ Ｐゴシック" pitchFamily="34" charset="-128"/>
              </a:rPr>
              <a:t>N</a:t>
            </a:r>
            <a:r>
              <a:rPr lang="en-US" altLang="en-US" i="1" baseline="-25000" smtClean="0">
                <a:ea typeface="ＭＳ Ｐゴシック" pitchFamily="34" charset="-128"/>
              </a:rPr>
              <a:t>10,000</a:t>
            </a:r>
            <a:r>
              <a:rPr lang="en-US" altLang="en-US" smtClean="0">
                <a:ea typeface="ＭＳ Ｐゴシック" pitchFamily="34" charset="-128"/>
              </a:rPr>
              <a:t>, along with the 10,000 telephone numbers of those individuals, denoted as </a:t>
            </a:r>
            <a:r>
              <a:rPr lang="en-US" altLang="en-US" i="1" smtClean="0">
                <a:ea typeface="ＭＳ Ｐゴシック" pitchFamily="34" charset="-128"/>
              </a:rPr>
              <a:t>T</a:t>
            </a:r>
            <a:r>
              <a:rPr lang="en-US" altLang="en-US" i="1" baseline="-25000" smtClean="0">
                <a:ea typeface="ＭＳ Ｐゴシック" pitchFamily="34" charset="-128"/>
              </a:rPr>
              <a:t>1</a:t>
            </a:r>
            <a:r>
              <a:rPr lang="en-US" altLang="en-US" smtClean="0">
                <a:ea typeface="ＭＳ Ｐゴシック" pitchFamily="34" charset="-128"/>
              </a:rPr>
              <a:t>, </a:t>
            </a:r>
            <a:r>
              <a:rPr lang="en-US" altLang="en-US" i="1" smtClean="0">
                <a:ea typeface="ＭＳ Ｐゴシック" pitchFamily="34" charset="-128"/>
              </a:rPr>
              <a:t>T</a:t>
            </a:r>
            <a:r>
              <a:rPr lang="en-US" altLang="en-US" i="1" baseline="-25000" smtClean="0">
                <a:ea typeface="ＭＳ Ｐゴシック" pitchFamily="34" charset="-128"/>
              </a:rPr>
              <a:t>2</a:t>
            </a:r>
            <a:r>
              <a:rPr lang="en-US" altLang="en-US" smtClean="0">
                <a:ea typeface="ＭＳ Ｐゴシック" pitchFamily="34" charset="-128"/>
              </a:rPr>
              <a:t>, </a:t>
            </a:r>
            <a:r>
              <a:rPr lang="en-US" altLang="en-US" i="1" smtClean="0">
                <a:ea typeface="ＭＳ Ｐゴシック" pitchFamily="34" charset="-128"/>
              </a:rPr>
              <a:t>T</a:t>
            </a:r>
            <a:r>
              <a:rPr lang="en-US" altLang="en-US" i="1" baseline="-25000" smtClean="0">
                <a:ea typeface="ＭＳ Ｐゴシック" pitchFamily="34" charset="-128"/>
              </a:rPr>
              <a:t>3</a:t>
            </a:r>
            <a:r>
              <a:rPr lang="en-US" altLang="en-US" smtClean="0">
                <a:ea typeface="ＭＳ Ｐゴシック" pitchFamily="34" charset="-128"/>
              </a:rPr>
              <a:t>, . . . , </a:t>
            </a:r>
            <a:r>
              <a:rPr lang="en-US" altLang="en-US" i="1" smtClean="0">
                <a:ea typeface="ＭＳ Ｐゴシック" pitchFamily="34" charset="-128"/>
              </a:rPr>
              <a:t>T</a:t>
            </a:r>
            <a:r>
              <a:rPr lang="en-US" altLang="en-US" i="1" baseline="-25000" smtClean="0">
                <a:ea typeface="ＭＳ Ｐゴシック" pitchFamily="34" charset="-128"/>
              </a:rPr>
              <a:t>10,000</a:t>
            </a:r>
            <a:r>
              <a:rPr lang="en-US" altLang="en-US" smtClean="0">
                <a:ea typeface="ＭＳ Ｐゴシック" pitchFamily="34" charset="-128"/>
              </a:rPr>
              <a:t>. To simplify the problem, we initially assume that all names in the book are unique and that the names need not be in alphabetical order.”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533400" y="381000"/>
            <a:ext cx="8077200" cy="1295400"/>
          </a:xfrm>
        </p:spPr>
        <p:txBody>
          <a:bodyPr/>
          <a:lstStyle/>
          <a:p>
            <a:r>
              <a:rPr lang="en-US" altLang="en-US" sz="3200" smtClean="0">
                <a:ea typeface="ＭＳ Ｐゴシック" pitchFamily="34" charset="-128"/>
              </a:rPr>
              <a:t>Examples of Algorithmic Problem Solving</a:t>
            </a:r>
            <a:r>
              <a:rPr lang="en-US" altLang="en-US" smtClean="0">
                <a:ea typeface="ＭＳ Ｐゴシック" pitchFamily="34" charset="-128"/>
              </a:rPr>
              <a:t/>
            </a:r>
            <a:br>
              <a:rPr lang="en-US" altLang="en-US" smtClean="0">
                <a:ea typeface="ＭＳ Ｐゴシック" pitchFamily="34" charset="-128"/>
              </a:rPr>
            </a:br>
            <a:r>
              <a:rPr lang="en-US" altLang="en-US" sz="2400" smtClean="0">
                <a:ea typeface="ＭＳ Ｐゴシック" pitchFamily="34" charset="-128"/>
              </a:rPr>
              <a:t>Example 2: Looking, Looking, Looking (cont'd)</a:t>
            </a:r>
          </a:p>
        </p:txBody>
      </p:sp>
      <p:sp>
        <p:nvSpPr>
          <p:cNvPr id="33795" name="Rectangle 3"/>
          <p:cNvSpPr>
            <a:spLocks noGrp="1" noChangeArrowheads="1"/>
          </p:cNvSpPr>
          <p:nvPr>
            <p:ph idx="1"/>
          </p:nvPr>
        </p:nvSpPr>
        <p:spPr>
          <a:xfrm>
            <a:off x="533400" y="1905000"/>
            <a:ext cx="8077200" cy="4343400"/>
          </a:xfrm>
        </p:spPr>
        <p:txBody>
          <a:bodyPr/>
          <a:lstStyle/>
          <a:p>
            <a:r>
              <a:rPr lang="en-US" altLang="en-US" smtClean="0">
                <a:ea typeface="ＭＳ Ｐゴシック" pitchFamily="34" charset="-128"/>
              </a:rPr>
              <a:t>Three versions here illustrate </a:t>
            </a:r>
            <a:r>
              <a:rPr lang="en-US" altLang="en-US" b="1" smtClean="0">
                <a:ea typeface="ＭＳ Ｐゴシック" pitchFamily="34" charset="-128"/>
              </a:rPr>
              <a:t>algorithm discovery</a:t>
            </a:r>
            <a:r>
              <a:rPr lang="en-US" altLang="en-US" smtClean="0">
                <a:ea typeface="ＭＳ Ｐゴシック" pitchFamily="34" charset="-128"/>
              </a:rPr>
              <a:t>, working toward a correct, efficient solution</a:t>
            </a:r>
          </a:p>
          <a:p>
            <a:pPr lvl="1"/>
            <a:r>
              <a:rPr lang="en-US" altLang="en-US" smtClean="0">
                <a:ea typeface="ＭＳ Ｐゴシック" pitchFamily="34" charset="-128"/>
              </a:rPr>
              <a:t>A sequential algorithm (no loops or conditionals)</a:t>
            </a:r>
          </a:p>
          <a:p>
            <a:pPr lvl="1"/>
            <a:r>
              <a:rPr lang="en-US" altLang="en-US" smtClean="0">
                <a:ea typeface="ＭＳ Ｐゴシック" pitchFamily="34" charset="-128"/>
              </a:rPr>
              <a:t>An incomplete iterative algorithm</a:t>
            </a:r>
          </a:p>
          <a:p>
            <a:pPr lvl="1"/>
            <a:r>
              <a:rPr lang="en-US" altLang="en-US" smtClean="0">
                <a:ea typeface="ＭＳ Ｐゴシック" pitchFamily="34" charset="-128"/>
              </a:rPr>
              <a:t>A correct algorithm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C:\Users\PaulRefurb\Documents\Ch 08-24-14\Books\952 Schneider Invitation to CS 7e - Alyssa - xxx\02_NEW PDFs and Figures\Figures\C8814_ch02\ch02\C8814_f0211.jpg"/>
          <p:cNvPicPr>
            <a:picLocks noChangeAspect="1" noChangeArrowheads="1"/>
          </p:cNvPicPr>
          <p:nvPr/>
        </p:nvPicPr>
        <p:blipFill>
          <a:blip r:embed="rId2" cstate="print"/>
          <a:srcRect/>
          <a:stretch>
            <a:fillRect/>
          </a:stretch>
        </p:blipFill>
        <p:spPr bwMode="auto">
          <a:xfrm>
            <a:off x="547688" y="914400"/>
            <a:ext cx="8048625" cy="47879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5" descr="C:\Users\PaulRefurb\Documents\Ch 08-24-14\Books\952 Schneider Invitation to CS 7e - Alyssa - xxx\02_NEW PDFs and Figures\Figures\C8814_ch02\ch02\C8814_f0212.jpg"/>
          <p:cNvPicPr>
            <a:picLocks noChangeAspect="1" noChangeArrowheads="1"/>
          </p:cNvPicPr>
          <p:nvPr/>
        </p:nvPicPr>
        <p:blipFill>
          <a:blip r:embed="rId2" cstate="print"/>
          <a:srcRect/>
          <a:stretch>
            <a:fillRect/>
          </a:stretch>
        </p:blipFill>
        <p:spPr bwMode="auto">
          <a:xfrm>
            <a:off x="549275" y="1066800"/>
            <a:ext cx="8045450" cy="448786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8" name="Picture 5" descr="C:\Users\PaulRefurb\Documents\Ch 08-24-14\Books\952 Schneider Invitation to CS 7e - Alyssa - xxx\02_NEW PDFs and Figures\Figures\C8814_ch02\ch02\C8814_f0213.jpg"/>
          <p:cNvPicPr>
            <a:picLocks noChangeAspect="1" noChangeArrowheads="1"/>
          </p:cNvPicPr>
          <p:nvPr/>
        </p:nvPicPr>
        <p:blipFill>
          <a:blip r:embed="rId2" cstate="print"/>
          <a:srcRect/>
          <a:stretch>
            <a:fillRect/>
          </a:stretch>
        </p:blipFill>
        <p:spPr bwMode="auto">
          <a:xfrm>
            <a:off x="549275" y="762000"/>
            <a:ext cx="8045450" cy="509746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533400" y="381000"/>
            <a:ext cx="8077200" cy="1295400"/>
          </a:xfrm>
        </p:spPr>
        <p:txBody>
          <a:bodyPr/>
          <a:lstStyle/>
          <a:p>
            <a:r>
              <a:rPr lang="en-US" altLang="en-US" sz="3200" smtClean="0">
                <a:ea typeface="ＭＳ Ｐゴシック" pitchFamily="34" charset="-128"/>
              </a:rPr>
              <a:t>Examples of Algorithmic Problem Solving</a:t>
            </a:r>
            <a:r>
              <a:rPr lang="en-US" altLang="en-US" smtClean="0">
                <a:ea typeface="ＭＳ Ｐゴシック" pitchFamily="34" charset="-128"/>
              </a:rPr>
              <a:t/>
            </a:r>
            <a:br>
              <a:rPr lang="en-US" altLang="en-US" smtClean="0">
                <a:ea typeface="ＭＳ Ｐゴシック" pitchFamily="34" charset="-128"/>
              </a:rPr>
            </a:br>
            <a:r>
              <a:rPr lang="en-US" altLang="en-US" sz="2400" smtClean="0">
                <a:ea typeface="ＭＳ Ｐゴシック" pitchFamily="34" charset="-128"/>
              </a:rPr>
              <a:t>Example 3: Big, Bigger, Biggest</a:t>
            </a:r>
          </a:p>
        </p:txBody>
      </p:sp>
      <p:sp>
        <p:nvSpPr>
          <p:cNvPr id="37891" name="Rectangle 3"/>
          <p:cNvSpPr>
            <a:spLocks noGrp="1" noChangeArrowheads="1"/>
          </p:cNvSpPr>
          <p:nvPr>
            <p:ph idx="1"/>
          </p:nvPr>
        </p:nvSpPr>
        <p:spPr>
          <a:xfrm>
            <a:off x="533400" y="1905000"/>
            <a:ext cx="8077200" cy="4343400"/>
          </a:xfrm>
        </p:spPr>
        <p:txBody>
          <a:bodyPr>
            <a:normAutofit lnSpcReduction="10000"/>
          </a:bodyPr>
          <a:lstStyle/>
          <a:p>
            <a:r>
              <a:rPr lang="en-US" altLang="en-US" smtClean="0">
                <a:ea typeface="ＭＳ Ｐゴシック" pitchFamily="34" charset="-128"/>
              </a:rPr>
              <a:t>A “building-block” algorithm used in many </a:t>
            </a:r>
            <a:r>
              <a:rPr lang="en-US" altLang="en-US" b="1" smtClean="0">
                <a:ea typeface="ＭＳ Ｐゴシック" pitchFamily="34" charset="-128"/>
              </a:rPr>
              <a:t>libraries</a:t>
            </a:r>
          </a:p>
          <a:p>
            <a:r>
              <a:rPr lang="en-US" altLang="en-US" b="1" smtClean="0">
                <a:ea typeface="ＭＳ Ｐゴシック" pitchFamily="34" charset="-128"/>
              </a:rPr>
              <a:t>Library:</a:t>
            </a:r>
            <a:r>
              <a:rPr lang="en-US" altLang="en-US" smtClean="0">
                <a:ea typeface="ＭＳ Ｐゴシック" pitchFamily="34" charset="-128"/>
              </a:rPr>
              <a:t> A collection of pre-defined useful algorithms</a:t>
            </a:r>
          </a:p>
          <a:p>
            <a:pPr>
              <a:buFontTx/>
              <a:buNone/>
            </a:pPr>
            <a:endParaRPr lang="en-US" altLang="en-US" smtClean="0">
              <a:ea typeface="ＭＳ Ｐゴシック" pitchFamily="34" charset="-128"/>
            </a:endParaRPr>
          </a:p>
          <a:p>
            <a:pPr>
              <a:buFontTx/>
              <a:buNone/>
            </a:pPr>
            <a:r>
              <a:rPr lang="en-US" altLang="en-US" smtClean="0">
                <a:ea typeface="ＭＳ Ｐゴシック" pitchFamily="34" charset="-128"/>
              </a:rPr>
              <a:t>	“Given a value </a:t>
            </a:r>
            <a:r>
              <a:rPr lang="en-US" altLang="en-US" i="1" smtClean="0">
                <a:ea typeface="ＭＳ Ｐゴシック" pitchFamily="34" charset="-128"/>
              </a:rPr>
              <a:t>n</a:t>
            </a:r>
            <a:r>
              <a:rPr lang="en-US" altLang="en-US" smtClean="0">
                <a:ea typeface="ＭＳ Ｐゴシック" pitchFamily="34" charset="-128"/>
              </a:rPr>
              <a:t> ≥ 1 and a list containing exactly n unique numbers called </a:t>
            </a:r>
            <a:r>
              <a:rPr lang="en-US" altLang="en-US" i="1" smtClean="0">
                <a:ea typeface="ＭＳ Ｐゴシック" pitchFamily="34" charset="-128"/>
              </a:rPr>
              <a:t>A</a:t>
            </a:r>
            <a:r>
              <a:rPr lang="en-US" altLang="en-US" i="1" baseline="-25000" smtClean="0">
                <a:ea typeface="ＭＳ Ｐゴシック" pitchFamily="34" charset="-128"/>
              </a:rPr>
              <a:t>1</a:t>
            </a:r>
            <a:r>
              <a:rPr lang="en-US" altLang="en-US" smtClean="0">
                <a:ea typeface="ＭＳ Ｐゴシック" pitchFamily="34" charset="-128"/>
              </a:rPr>
              <a:t>, </a:t>
            </a:r>
            <a:r>
              <a:rPr lang="en-US" altLang="en-US" i="1" smtClean="0">
                <a:ea typeface="ＭＳ Ｐゴシック" pitchFamily="34" charset="-128"/>
              </a:rPr>
              <a:t>A</a:t>
            </a:r>
            <a:r>
              <a:rPr lang="en-US" altLang="en-US" i="1" baseline="-25000" smtClean="0">
                <a:ea typeface="ＭＳ Ｐゴシック" pitchFamily="34" charset="-128"/>
              </a:rPr>
              <a:t>2</a:t>
            </a:r>
            <a:r>
              <a:rPr lang="en-US" altLang="en-US" smtClean="0">
                <a:ea typeface="ＭＳ Ｐゴシック" pitchFamily="34" charset="-128"/>
              </a:rPr>
              <a:t>, . . . , </a:t>
            </a:r>
            <a:r>
              <a:rPr lang="en-US" altLang="en-US" i="1" smtClean="0">
                <a:ea typeface="ＭＳ Ｐゴシック" pitchFamily="34" charset="-128"/>
              </a:rPr>
              <a:t>A</a:t>
            </a:r>
            <a:r>
              <a:rPr lang="en-US" altLang="en-US" i="1" baseline="-25000" smtClean="0">
                <a:ea typeface="ＭＳ Ｐゴシック" pitchFamily="34" charset="-128"/>
              </a:rPr>
              <a:t>n</a:t>
            </a:r>
            <a:r>
              <a:rPr lang="en-US" altLang="en-US" smtClean="0">
                <a:ea typeface="ＭＳ Ｐゴシック" pitchFamily="34" charset="-128"/>
              </a:rPr>
              <a:t>, find and print out both the largest value in the list and the position in the list where that largest value occurred.”</a:t>
            </a:r>
          </a:p>
          <a:p>
            <a:pPr>
              <a:buFontTx/>
              <a:buNone/>
            </a:pPr>
            <a:endParaRPr lang="en-US" altLang="en-US" smtClean="0">
              <a:ea typeface="ＭＳ Ｐゴシック" pitchFamily="34" charset="-128"/>
            </a:endParaRPr>
          </a:p>
          <a:p>
            <a:pPr>
              <a:buFontTx/>
              <a:buNone/>
            </a:pPr>
            <a:endParaRPr lang="en-US" altLang="en-US" smtClean="0">
              <a:ea typeface="ＭＳ Ｐゴシック" pitchFamily="34" charset="-128"/>
            </a:endParaRPr>
          </a:p>
        </p:txBody>
      </p:sp>
      <p:sp>
        <p:nvSpPr>
          <p:cNvPr id="37893"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69BEDF94-E6BB-4B91-8D05-EEAF39A613F2}" type="slidenum">
              <a:rPr lang="en-US" altLang="en-US" smtClean="0"/>
              <a:pPr>
                <a:buSzTx/>
              </a:pPr>
              <a:t>57</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03E53E45-68FD-4096-8D2F-5243897B9E99}" type="slidenum">
              <a:rPr lang="en-US" altLang="en-US" smtClean="0"/>
              <a:pPr>
                <a:buSzTx/>
              </a:pPr>
              <a:t>58</a:t>
            </a:fld>
            <a:endParaRPr lang="en-US" altLang="en-US" smtClean="0"/>
          </a:p>
        </p:txBody>
      </p:sp>
      <p:pic>
        <p:nvPicPr>
          <p:cNvPr id="38916" name="Picture 5" descr="C:\Users\PaulRefurb\Documents\Ch 08-24-14\Books\952 Schneider Invitation to CS 7e - Alyssa - xxx\02_NEW PDFs and Figures\Figures\C8814_ch02\ch02\C8814_f0214.jpg"/>
          <p:cNvPicPr>
            <a:picLocks noChangeAspect="1" noChangeArrowheads="1"/>
          </p:cNvPicPr>
          <p:nvPr/>
        </p:nvPicPr>
        <p:blipFill>
          <a:blip r:embed="rId2" cstate="print"/>
          <a:srcRect/>
          <a:stretch>
            <a:fillRect/>
          </a:stretch>
        </p:blipFill>
        <p:spPr bwMode="auto">
          <a:xfrm>
            <a:off x="549275" y="609600"/>
            <a:ext cx="8045450" cy="545147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33400" y="381000"/>
            <a:ext cx="8077200" cy="1295400"/>
          </a:xfrm>
        </p:spPr>
        <p:txBody>
          <a:bodyPr/>
          <a:lstStyle/>
          <a:p>
            <a:r>
              <a:rPr lang="en-US" altLang="en-US" sz="3200" smtClean="0">
                <a:ea typeface="ＭＳ Ｐゴシック" pitchFamily="34" charset="-128"/>
              </a:rPr>
              <a:t>Examples of Algorithmic Problem Solving</a:t>
            </a:r>
            <a:r>
              <a:rPr lang="en-US" altLang="en-US" smtClean="0">
                <a:ea typeface="ＭＳ Ｐゴシック" pitchFamily="34" charset="-128"/>
              </a:rPr>
              <a:t/>
            </a:r>
            <a:br>
              <a:rPr lang="en-US" altLang="en-US" smtClean="0">
                <a:ea typeface="ＭＳ Ｐゴシック" pitchFamily="34" charset="-128"/>
              </a:rPr>
            </a:br>
            <a:r>
              <a:rPr lang="en-US" altLang="en-US" sz="2400" smtClean="0">
                <a:ea typeface="ＭＳ Ｐゴシック" pitchFamily="34" charset="-128"/>
              </a:rPr>
              <a:t>Example 4: Meeting Your Match</a:t>
            </a:r>
          </a:p>
        </p:txBody>
      </p:sp>
      <p:sp>
        <p:nvSpPr>
          <p:cNvPr id="39939" name="Rectangle 3"/>
          <p:cNvSpPr>
            <a:spLocks noGrp="1" noChangeArrowheads="1"/>
          </p:cNvSpPr>
          <p:nvPr>
            <p:ph idx="1"/>
          </p:nvPr>
        </p:nvSpPr>
        <p:spPr>
          <a:xfrm>
            <a:off x="533400" y="1905000"/>
            <a:ext cx="8077200" cy="4343400"/>
          </a:xfrm>
        </p:spPr>
        <p:txBody>
          <a:bodyPr/>
          <a:lstStyle/>
          <a:p>
            <a:r>
              <a:rPr lang="en-US" altLang="en-US" smtClean="0">
                <a:ea typeface="ＭＳ Ｐゴシック" pitchFamily="34" charset="-128"/>
              </a:rPr>
              <a:t>Pattern-matching: common across many applications, such as:</a:t>
            </a:r>
          </a:p>
          <a:p>
            <a:pPr lvl="1"/>
            <a:r>
              <a:rPr lang="en-US" altLang="en-US" smtClean="0">
                <a:ea typeface="ＭＳ Ｐゴシック" pitchFamily="34" charset="-128"/>
              </a:rPr>
              <a:t>Word processor search, web search, image analysis, and human genome project</a:t>
            </a:r>
          </a:p>
          <a:p>
            <a:pPr>
              <a:buFontTx/>
              <a:buNone/>
            </a:pPr>
            <a:r>
              <a:rPr lang="en-US" altLang="en-US" sz="1800" smtClean="0">
                <a:ea typeface="ＭＳ Ｐゴシック" pitchFamily="34" charset="-128"/>
              </a:rPr>
              <a:t>  </a:t>
            </a:r>
          </a:p>
          <a:p>
            <a:pPr>
              <a:buFontTx/>
              <a:buNone/>
            </a:pPr>
            <a:r>
              <a:rPr lang="en-US" altLang="en-US" smtClean="0">
                <a:ea typeface="ＭＳ Ｐゴシック" pitchFamily="34" charset="-128"/>
              </a:rPr>
              <a:t>	</a:t>
            </a:r>
            <a:r>
              <a:rPr lang="en-US" altLang="en-US" sz="2000" smtClean="0">
                <a:ea typeface="ＭＳ Ｐゴシック" pitchFamily="34" charset="-128"/>
              </a:rPr>
              <a:t>“You will be given some text composed of </a:t>
            </a:r>
            <a:r>
              <a:rPr lang="en-US" altLang="en-US" sz="2000" i="1" smtClean="0">
                <a:ea typeface="ＭＳ Ｐゴシック" pitchFamily="34" charset="-128"/>
              </a:rPr>
              <a:t>n</a:t>
            </a:r>
            <a:r>
              <a:rPr lang="en-US" altLang="en-US" sz="2000" smtClean="0">
                <a:ea typeface="ＭＳ Ｐゴシック" pitchFamily="34" charset="-128"/>
              </a:rPr>
              <a:t> characters that will be referred to as </a:t>
            </a:r>
            <a:r>
              <a:rPr lang="en-US" altLang="en-US" sz="2000" i="1" smtClean="0">
                <a:ea typeface="ＭＳ Ｐゴシック" pitchFamily="34" charset="-128"/>
              </a:rPr>
              <a:t>T</a:t>
            </a:r>
            <a:r>
              <a:rPr lang="en-US" altLang="en-US" sz="2000" i="1" baseline="-25000" smtClean="0">
                <a:ea typeface="ＭＳ Ｐゴシック" pitchFamily="34" charset="-128"/>
              </a:rPr>
              <a:t>1</a:t>
            </a:r>
            <a:r>
              <a:rPr lang="en-US" altLang="en-US" sz="2000" smtClean="0">
                <a:ea typeface="ＭＳ Ｐゴシック" pitchFamily="34" charset="-128"/>
              </a:rPr>
              <a:t> </a:t>
            </a:r>
            <a:r>
              <a:rPr lang="en-US" altLang="en-US" sz="2000" i="1" smtClean="0">
                <a:ea typeface="ＭＳ Ｐゴシック" pitchFamily="34" charset="-128"/>
              </a:rPr>
              <a:t>T</a:t>
            </a:r>
            <a:r>
              <a:rPr lang="en-US" altLang="en-US" sz="2000" i="1" baseline="-25000" smtClean="0">
                <a:ea typeface="ＭＳ Ｐゴシック" pitchFamily="34" charset="-128"/>
              </a:rPr>
              <a:t>2</a:t>
            </a:r>
            <a:r>
              <a:rPr lang="en-US" altLang="en-US" sz="2000" smtClean="0">
                <a:ea typeface="ＭＳ Ｐゴシック" pitchFamily="34" charset="-128"/>
              </a:rPr>
              <a:t> . . . </a:t>
            </a:r>
            <a:r>
              <a:rPr lang="en-US" altLang="en-US" sz="2000" i="1" smtClean="0">
                <a:ea typeface="ＭＳ Ｐゴシック" pitchFamily="34" charset="-128"/>
              </a:rPr>
              <a:t>T</a:t>
            </a:r>
            <a:r>
              <a:rPr lang="en-US" altLang="en-US" sz="2000" i="1" baseline="-25000" smtClean="0">
                <a:ea typeface="ＭＳ Ｐゴシック" pitchFamily="34" charset="-128"/>
              </a:rPr>
              <a:t>n</a:t>
            </a:r>
            <a:r>
              <a:rPr lang="en-US" altLang="en-US" sz="2000" smtClean="0">
                <a:ea typeface="ＭＳ Ｐゴシック" pitchFamily="34" charset="-128"/>
              </a:rPr>
              <a:t>. You will also be given a pattern of </a:t>
            </a:r>
            <a:r>
              <a:rPr lang="en-US" altLang="en-US" sz="2000" i="1" smtClean="0">
                <a:ea typeface="ＭＳ Ｐゴシック" pitchFamily="34" charset="-128"/>
              </a:rPr>
              <a:t>m</a:t>
            </a:r>
            <a:r>
              <a:rPr lang="en-US" altLang="en-US" sz="2000" smtClean="0">
                <a:ea typeface="ＭＳ Ｐゴシック" pitchFamily="34" charset="-128"/>
              </a:rPr>
              <a:t> characters, </a:t>
            </a:r>
            <a:r>
              <a:rPr lang="en-US" altLang="en-US" sz="2000" i="1" smtClean="0">
                <a:ea typeface="ＭＳ Ｐゴシック" pitchFamily="34" charset="-128"/>
              </a:rPr>
              <a:t>m </a:t>
            </a:r>
            <a:r>
              <a:rPr lang="en-US" altLang="en-US" sz="2000" smtClean="0">
                <a:ea typeface="ＭＳ Ｐゴシック" pitchFamily="34" charset="-128"/>
              </a:rPr>
              <a:t>≤ </a:t>
            </a:r>
            <a:r>
              <a:rPr lang="en-US" altLang="en-US" sz="2000" i="1" smtClean="0">
                <a:ea typeface="ＭＳ Ｐゴシック" pitchFamily="34" charset="-128"/>
              </a:rPr>
              <a:t>n</a:t>
            </a:r>
            <a:r>
              <a:rPr lang="en-US" altLang="en-US" sz="2000" smtClean="0">
                <a:ea typeface="ＭＳ Ｐゴシック" pitchFamily="34" charset="-128"/>
              </a:rPr>
              <a:t>, that will be represented as </a:t>
            </a:r>
            <a:r>
              <a:rPr lang="en-US" altLang="en-US" sz="2000" i="1" smtClean="0">
                <a:ea typeface="ＭＳ Ｐゴシック" pitchFamily="34" charset="-128"/>
              </a:rPr>
              <a:t>P</a:t>
            </a:r>
            <a:r>
              <a:rPr lang="en-US" altLang="en-US" sz="2000" i="1" baseline="-25000" smtClean="0">
                <a:ea typeface="ＭＳ Ｐゴシック" pitchFamily="34" charset="-128"/>
              </a:rPr>
              <a:t>1</a:t>
            </a:r>
            <a:r>
              <a:rPr lang="en-US" altLang="en-US" sz="2000" i="1" smtClean="0">
                <a:ea typeface="ＭＳ Ｐゴシック" pitchFamily="34" charset="-128"/>
              </a:rPr>
              <a:t> P</a:t>
            </a:r>
            <a:r>
              <a:rPr lang="en-US" altLang="en-US" sz="2000" i="1" baseline="-25000" smtClean="0">
                <a:ea typeface="ＭＳ Ｐゴシック" pitchFamily="34" charset="-128"/>
              </a:rPr>
              <a:t>2</a:t>
            </a:r>
            <a:r>
              <a:rPr lang="en-US" altLang="en-US" sz="2000" i="1" smtClean="0">
                <a:ea typeface="ＭＳ Ｐゴシック" pitchFamily="34" charset="-128"/>
              </a:rPr>
              <a:t> . . . P</a:t>
            </a:r>
            <a:r>
              <a:rPr lang="en-US" altLang="en-US" sz="2000" i="1" baseline="-25000" smtClean="0">
                <a:ea typeface="ＭＳ Ｐゴシック" pitchFamily="34" charset="-128"/>
              </a:rPr>
              <a:t>m</a:t>
            </a:r>
            <a:r>
              <a:rPr lang="en-US" altLang="en-US" sz="2000" smtClean="0">
                <a:ea typeface="ＭＳ Ｐゴシック" pitchFamily="34" charset="-128"/>
              </a:rPr>
              <a:t>. The algorithm must locate every occurrence of the given pattern within the text. The output of the algorithm is the location in the text where each match occurred.”</a:t>
            </a:r>
            <a:endParaRPr lang="en-US" altLang="en-US" sz="2800" smtClean="0">
              <a:ea typeface="ＭＳ Ｐゴシック" pitchFamily="34" charset="-128"/>
            </a:endParaRPr>
          </a:p>
          <a:p>
            <a:pPr>
              <a:buFontTx/>
              <a:buNone/>
            </a:pPr>
            <a:endParaRPr lang="en-US" altLang="en-US" smtClean="0">
              <a:ea typeface="ＭＳ Ｐゴシック" pitchFamily="34" charset="-128"/>
            </a:endParaRPr>
          </a:p>
          <a:p>
            <a:pPr>
              <a:buFontTx/>
              <a:buNone/>
            </a:pPr>
            <a:endParaRPr lang="en-US" altLang="en-US" smtClean="0">
              <a:ea typeface="ＭＳ Ｐゴシック" pitchFamily="34" charset="-128"/>
            </a:endParaRPr>
          </a:p>
        </p:txBody>
      </p:sp>
      <p:sp>
        <p:nvSpPr>
          <p:cNvPr id="39941"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E194C1BC-DF41-4C6D-A6EC-E1E77A777C11}" type="slidenum">
              <a:rPr lang="en-US" altLang="en-US" smtClean="0"/>
              <a:pPr>
                <a:buSzTx/>
              </a:pPr>
              <a:t>59</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p:txBody>
          <a:bodyPr>
            <a:normAutofit/>
          </a:bodyPr>
          <a:lstStyle/>
          <a:p>
            <a:r>
              <a:rPr lang="en-US" altLang="en-US" b="1" dirty="0" smtClean="0">
                <a:ea typeface="ＭＳ Ｐゴシック" pitchFamily="34" charset="-128"/>
              </a:rPr>
              <a:t>Why are formal algorithms so important in computer science? </a:t>
            </a:r>
          </a:p>
          <a:p>
            <a:pPr lvl="1"/>
            <a:r>
              <a:rPr lang="en-US" altLang="en-US" dirty="0" smtClean="0">
                <a:ea typeface="ＭＳ Ｐゴシック" pitchFamily="34" charset="-128"/>
              </a:rPr>
              <a:t>If we can specify an algorithm to solve a problem, then we can automate its solution</a:t>
            </a:r>
          </a:p>
          <a:p>
            <a:r>
              <a:rPr lang="en-US" altLang="en-US" b="1" dirty="0" smtClean="0">
                <a:ea typeface="ＭＳ Ｐゴシック" pitchFamily="34" charset="-128"/>
              </a:rPr>
              <a:t>Computing agent</a:t>
            </a:r>
          </a:p>
          <a:p>
            <a:pPr lvl="1"/>
            <a:r>
              <a:rPr lang="en-US" altLang="en-US" dirty="0" smtClean="0">
                <a:ea typeface="ＭＳ Ｐゴシック" pitchFamily="34" charset="-128"/>
              </a:rPr>
              <a:t>Machine, robot, person, or thing carrying out the steps of the algorithm</a:t>
            </a:r>
          </a:p>
          <a:p>
            <a:r>
              <a:rPr lang="en-US" altLang="en-US" b="1" dirty="0" smtClean="0">
                <a:ea typeface="ＭＳ Ｐゴシック" pitchFamily="34" charset="-128"/>
              </a:rPr>
              <a:t>Unsolved problems</a:t>
            </a:r>
          </a:p>
          <a:p>
            <a:pPr lvl="1"/>
            <a:r>
              <a:rPr lang="en-US" altLang="en-US" dirty="0" smtClean="0">
                <a:ea typeface="ＭＳ Ｐゴシック" pitchFamily="34" charset="-128"/>
              </a:rPr>
              <a:t>Some problems are unsolvable, some solutions are too slow, and some solutions are not yet known</a:t>
            </a:r>
          </a:p>
          <a:p>
            <a:endParaRPr lang="en-US" altLang="en-US" dirty="0" smtClean="0">
              <a:ea typeface="ＭＳ Ｐゴシック" pitchFamily="34" charset="-128"/>
            </a:endParaRPr>
          </a:p>
        </p:txBody>
      </p:sp>
      <p:sp>
        <p:nvSpPr>
          <p:cNvPr id="11269" name="Slide Number Placeholder 2"/>
          <p:cNvSpPr>
            <a:spLocks noGrp="1"/>
          </p:cNvSpPr>
          <p:nvPr>
            <p:ph type="sldNum" sz="quarter" idx="4294967295"/>
          </p:nvPr>
        </p:nvSpPr>
        <p:spPr>
          <a:xfrm>
            <a:off x="8647272" y="6407944"/>
            <a:ext cx="365760" cy="365125"/>
          </a:xfrm>
          <a:prstGeom prst="rect">
            <a:avLst/>
          </a:prstGeom>
          <a:noFill/>
        </p:spPr>
        <p:txBody>
          <a:bodyPr/>
          <a:lstStyle/>
          <a:p>
            <a:pPr>
              <a:buSzTx/>
            </a:pPr>
            <a:r>
              <a:rPr lang="en-US" altLang="en-US" smtClean="0">
                <a:latin typeface="Arial" charset="0"/>
              </a:rPr>
              <a:t>7</a:t>
            </a:r>
          </a:p>
        </p:txBody>
      </p:sp>
      <p:sp>
        <p:nvSpPr>
          <p:cNvPr id="11266" name="Rectangle 2"/>
          <p:cNvSpPr>
            <a:spLocks noGrp="1" noChangeArrowheads="1"/>
          </p:cNvSpPr>
          <p:nvPr>
            <p:ph type="title"/>
          </p:nvPr>
        </p:nvSpPr>
        <p:spPr/>
        <p:txBody>
          <a:bodyPr>
            <a:normAutofit fontScale="90000"/>
          </a:bodyPr>
          <a:lstStyle/>
          <a:p>
            <a:r>
              <a:rPr lang="en-US" altLang="en-US" smtClean="0">
                <a:ea typeface="ＭＳ Ｐゴシック" pitchFamily="34" charset="-128"/>
              </a:rPr>
              <a:t>The Definition of Computer Science (continued)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533400" y="381000"/>
            <a:ext cx="8077200" cy="1295400"/>
          </a:xfrm>
        </p:spPr>
        <p:txBody>
          <a:bodyPr/>
          <a:lstStyle/>
          <a:p>
            <a:r>
              <a:rPr lang="en-US" altLang="en-US" sz="3200" smtClean="0">
                <a:ea typeface="ＭＳ Ｐゴシック" pitchFamily="34" charset="-128"/>
              </a:rPr>
              <a:t>Examples of Algorithmic Problem Solving</a:t>
            </a:r>
            <a:r>
              <a:rPr lang="en-US" altLang="en-US" smtClean="0">
                <a:ea typeface="ＭＳ Ｐゴシック" pitchFamily="34" charset="-128"/>
              </a:rPr>
              <a:t/>
            </a:r>
            <a:br>
              <a:rPr lang="en-US" altLang="en-US" smtClean="0">
                <a:ea typeface="ＭＳ Ｐゴシック" pitchFamily="34" charset="-128"/>
              </a:rPr>
            </a:br>
            <a:r>
              <a:rPr lang="en-US" altLang="en-US" sz="2400" smtClean="0">
                <a:ea typeface="ＭＳ Ｐゴシック" pitchFamily="34" charset="-128"/>
              </a:rPr>
              <a:t>Example 4: Meeting Your Match (cont'd)</a:t>
            </a:r>
          </a:p>
        </p:txBody>
      </p:sp>
      <p:sp>
        <p:nvSpPr>
          <p:cNvPr id="45059" name="Rectangle 3"/>
          <p:cNvSpPr>
            <a:spLocks noGrp="1" noChangeArrowheads="1"/>
          </p:cNvSpPr>
          <p:nvPr>
            <p:ph idx="1"/>
          </p:nvPr>
        </p:nvSpPr>
        <p:spPr>
          <a:xfrm>
            <a:off x="533400" y="1905000"/>
            <a:ext cx="8077200" cy="4343400"/>
          </a:xfrm>
        </p:spPr>
        <p:txBody>
          <a:bodyPr/>
          <a:lstStyle/>
          <a:p>
            <a:pPr>
              <a:defRPr/>
            </a:pPr>
            <a:r>
              <a:rPr lang="en-US" altLang="en-US" dirty="0" smtClean="0">
                <a:ea typeface="ＭＳ Ｐゴシック" panose="020B0600070205080204" pitchFamily="34" charset="-128"/>
              </a:rPr>
              <a:t>Algorithm has two parts:</a:t>
            </a:r>
          </a:p>
          <a:p>
            <a:pPr marL="914400" lvl="1" indent="-457200">
              <a:buFontTx/>
              <a:buAutoNum type="arabicPeriod"/>
              <a:defRPr/>
            </a:pPr>
            <a:r>
              <a:rPr lang="en-US" altLang="en-US" dirty="0" smtClean="0">
                <a:ea typeface="ＭＳ Ｐゴシック" panose="020B0600070205080204" pitchFamily="34" charset="-128"/>
              </a:rPr>
              <a:t>Sliding the pattern along the text, aligning it with each position in turn</a:t>
            </a:r>
          </a:p>
          <a:p>
            <a:pPr marL="914400" lvl="1" indent="-457200">
              <a:buFontTx/>
              <a:buAutoNum type="arabicPeriod"/>
              <a:defRPr/>
            </a:pPr>
            <a:r>
              <a:rPr lang="en-US" altLang="en-US" dirty="0" smtClean="0">
                <a:ea typeface="ＭＳ Ｐゴシック" panose="020B0600070205080204" pitchFamily="34" charset="-128"/>
              </a:rPr>
              <a:t>Given a particular alignment, determine if there is a match at that location</a:t>
            </a:r>
          </a:p>
          <a:p>
            <a:pPr>
              <a:defRPr/>
            </a:pPr>
            <a:r>
              <a:rPr lang="en-US" altLang="en-US" dirty="0" smtClean="0">
                <a:ea typeface="ＭＳ Ｐゴシック" panose="020B0600070205080204" pitchFamily="34" charset="-128"/>
              </a:rPr>
              <a:t>Solve parts separately and use</a:t>
            </a:r>
          </a:p>
          <a:p>
            <a:pPr marL="914400" lvl="1" indent="-342900">
              <a:defRPr/>
            </a:pPr>
            <a:r>
              <a:rPr lang="en-US" altLang="en-US" b="1" dirty="0" smtClean="0">
                <a:ea typeface="ＭＳ Ｐゴシック" panose="020B0600070205080204" pitchFamily="34" charset="-128"/>
              </a:rPr>
              <a:t>Abstraction</a:t>
            </a:r>
            <a:r>
              <a:rPr lang="en-US" altLang="en-US" dirty="0" smtClean="0">
                <a:ea typeface="ＭＳ Ｐゴシック" panose="020B0600070205080204" pitchFamily="34" charset="-128"/>
              </a:rPr>
              <a:t>, focus on high level, not details</a:t>
            </a:r>
          </a:p>
          <a:p>
            <a:pPr marL="914400" lvl="1" indent="-342900">
              <a:defRPr/>
            </a:pPr>
            <a:r>
              <a:rPr lang="en-US" altLang="en-US" b="1" dirty="0" smtClean="0">
                <a:ea typeface="ＭＳ Ｐゴシック" panose="020B0600070205080204" pitchFamily="34" charset="-128"/>
              </a:rPr>
              <a:t>Top-down design</a:t>
            </a:r>
            <a:r>
              <a:rPr lang="en-US" altLang="en-US" dirty="0" smtClean="0">
                <a:ea typeface="ＭＳ Ｐゴシック" panose="020B0600070205080204" pitchFamily="34" charset="-128"/>
              </a:rPr>
              <a:t>, start with big picture, gradually elaborate parts</a:t>
            </a:r>
            <a:endParaRPr lang="en-US" altLang="en-US" b="1" dirty="0" smtClean="0">
              <a:ea typeface="ＭＳ Ｐゴシック" panose="020B0600070205080204" pitchFamily="34" charset="-128"/>
            </a:endParaRPr>
          </a:p>
        </p:txBody>
      </p:sp>
      <p:sp>
        <p:nvSpPr>
          <p:cNvPr id="40965"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91A68C4C-BCC2-447A-97A2-DF0C6339AB09}" type="slidenum">
              <a:rPr lang="en-US" altLang="en-US" smtClean="0"/>
              <a:pPr>
                <a:buSzTx/>
              </a:pPr>
              <a:t>60</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FD7EB083-C65C-4797-BD8A-F7A924C86556}" type="slidenum">
              <a:rPr lang="en-US" altLang="en-US" smtClean="0"/>
              <a:pPr>
                <a:buSzTx/>
              </a:pPr>
              <a:t>61</a:t>
            </a:fld>
            <a:endParaRPr lang="en-US" altLang="en-US" smtClean="0"/>
          </a:p>
        </p:txBody>
      </p:sp>
      <p:pic>
        <p:nvPicPr>
          <p:cNvPr id="41988" name="Picture 5" descr="C:\Users\PaulRefurb\Documents\Ch 08-24-14\Books\952 Schneider Invitation to CS 7e - Alyssa - xxx\02_NEW PDFs and Figures\Figures\C8814_ch02\ch02\C8814_f0215.jpg"/>
          <p:cNvPicPr>
            <a:picLocks noChangeAspect="1" noChangeArrowheads="1"/>
          </p:cNvPicPr>
          <p:nvPr/>
        </p:nvPicPr>
        <p:blipFill>
          <a:blip r:embed="rId2" cstate="print"/>
          <a:srcRect/>
          <a:stretch>
            <a:fillRect/>
          </a:stretch>
        </p:blipFill>
        <p:spPr bwMode="auto">
          <a:xfrm>
            <a:off x="549275" y="914400"/>
            <a:ext cx="8045450" cy="47879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36871B74-88E4-4835-B68C-E6B3E2541C69}" type="slidenum">
              <a:rPr lang="en-US" altLang="en-US" smtClean="0"/>
              <a:pPr>
                <a:buSzTx/>
              </a:pPr>
              <a:t>62</a:t>
            </a:fld>
            <a:endParaRPr lang="en-US" altLang="en-US" smtClean="0"/>
          </a:p>
        </p:txBody>
      </p:sp>
      <p:pic>
        <p:nvPicPr>
          <p:cNvPr id="43012" name="Picture 5" descr="C:\Users\PaulRefurb\Documents\Ch 08-24-14\Books\952 Schneider Invitation to CS 7e - Alyssa - xxx\02_NEW PDFs and Figures\Figures\C8814_ch02\ch02\C8814_f0216.jpg"/>
          <p:cNvPicPr>
            <a:picLocks noChangeAspect="1" noChangeArrowheads="1"/>
          </p:cNvPicPr>
          <p:nvPr/>
        </p:nvPicPr>
        <p:blipFill>
          <a:blip r:embed="rId2" cstate="print"/>
          <a:srcRect/>
          <a:stretch>
            <a:fillRect/>
          </a:stretch>
        </p:blipFill>
        <p:spPr bwMode="auto">
          <a:xfrm>
            <a:off x="1143000" y="304800"/>
            <a:ext cx="6858000" cy="5894388"/>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smtClean="0">
                <a:ea typeface="ＭＳ Ｐゴシック" pitchFamily="34" charset="-128"/>
              </a:rPr>
              <a:t>Summary</a:t>
            </a:r>
          </a:p>
        </p:txBody>
      </p:sp>
      <p:sp>
        <p:nvSpPr>
          <p:cNvPr id="44035" name="Rectangle 3"/>
          <p:cNvSpPr>
            <a:spLocks noGrp="1" noChangeArrowheads="1"/>
          </p:cNvSpPr>
          <p:nvPr>
            <p:ph idx="1"/>
          </p:nvPr>
        </p:nvSpPr>
        <p:spPr/>
        <p:txBody>
          <a:bodyPr/>
          <a:lstStyle/>
          <a:p>
            <a:pPr>
              <a:spcBef>
                <a:spcPct val="40000"/>
              </a:spcBef>
            </a:pPr>
            <a:r>
              <a:rPr lang="en-US" altLang="en-US" sz="2400" smtClean="0">
                <a:ea typeface="ＭＳ Ｐゴシック" pitchFamily="34" charset="-128"/>
              </a:rPr>
              <a:t>Pseudocode is used for algorithm design: structured like code, but allows English and math phrasing and notation</a:t>
            </a:r>
          </a:p>
          <a:p>
            <a:pPr>
              <a:spcBef>
                <a:spcPct val="40000"/>
              </a:spcBef>
            </a:pPr>
            <a:r>
              <a:rPr lang="en-US" altLang="en-US" sz="2400" smtClean="0">
                <a:ea typeface="ＭＳ Ｐゴシック" pitchFamily="34" charset="-128"/>
              </a:rPr>
              <a:t>Pseudocode is made up of: sequential, conditional, and iterative operations</a:t>
            </a:r>
          </a:p>
          <a:p>
            <a:pPr>
              <a:spcBef>
                <a:spcPct val="40000"/>
              </a:spcBef>
            </a:pPr>
            <a:r>
              <a:rPr lang="en-US" altLang="en-US" sz="2400" smtClean="0">
                <a:ea typeface="ＭＳ Ｐゴシック" pitchFamily="34" charset="-128"/>
              </a:rPr>
              <a:t>Algorithmic problem solving involves:</a:t>
            </a:r>
          </a:p>
          <a:p>
            <a:pPr lvl="1">
              <a:spcBef>
                <a:spcPct val="40000"/>
              </a:spcBef>
            </a:pPr>
            <a:r>
              <a:rPr lang="en-US" altLang="en-US" sz="2200" smtClean="0">
                <a:ea typeface="ＭＳ Ｐゴシック" pitchFamily="34" charset="-128"/>
              </a:rPr>
              <a:t>Step-by-step development of algorithm pieces</a:t>
            </a:r>
          </a:p>
          <a:p>
            <a:pPr lvl="1">
              <a:spcBef>
                <a:spcPct val="40000"/>
              </a:spcBef>
            </a:pPr>
            <a:r>
              <a:rPr lang="en-US" altLang="en-US" sz="2200" smtClean="0">
                <a:ea typeface="ＭＳ Ｐゴシック" pitchFamily="34" charset="-128"/>
              </a:rPr>
              <a:t>Use of abstraction, and top-down design</a:t>
            </a:r>
          </a:p>
          <a:p>
            <a:endParaRPr lang="en-US" altLang="en-US" smtClean="0">
              <a:ea typeface="ＭＳ Ｐゴシック" pitchFamily="34" charset="-128"/>
            </a:endParaRPr>
          </a:p>
        </p:txBody>
      </p:sp>
      <p:sp>
        <p:nvSpPr>
          <p:cNvPr id="44037"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17BB640A-8534-4C33-A256-A555F51B4E9B}" type="slidenum">
              <a:rPr lang="en-US" altLang="en-US" smtClean="0"/>
              <a:pPr>
                <a:buSzTx/>
              </a:pPr>
              <a:t>63</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a:xfrm>
            <a:off x="457200" y="1481328"/>
            <a:ext cx="4038600" cy="4525963"/>
          </a:xfrm>
        </p:spPr>
        <p:txBody>
          <a:bodyPr>
            <a:noAutofit/>
          </a:bodyPr>
          <a:lstStyle/>
          <a:p>
            <a:pPr>
              <a:buNone/>
            </a:pPr>
            <a:r>
              <a:rPr lang="en-US" sz="1200" dirty="0" smtClean="0"/>
              <a:t>1. 	Identify some algorithms, apart from DVR instructions and cooking recipes, that you encounter in your everyday life. Write them out in any convenient notation, and explain how they meet all the criteria for algorithms presented in this chapter. Think of algorithms that include conditional logic and repetitive tasks.</a:t>
            </a:r>
          </a:p>
          <a:p>
            <a:pPr>
              <a:buNone/>
            </a:pPr>
            <a:r>
              <a:rPr lang="en-US" sz="1200" dirty="0" smtClean="0"/>
              <a:t>2. 	Write an algorithm that gets the price for item A plus the quantity purchased. The algorithm prints the total cost, including a 8% sales tax.</a:t>
            </a:r>
          </a:p>
          <a:p>
            <a:pPr>
              <a:buNone/>
            </a:pPr>
            <a:r>
              <a:rPr lang="en-US" sz="1200" dirty="0" smtClean="0"/>
              <a:t>3. 	Develop an algorithm to compute gross pay. The inputs to your algorithm are the hours worked per week and the hourly pay  rate. The rule for determining gross pay I s to pay the regular pay rate for all hours worked up to 40, time and a half for all hours over 40 up to 54, and double time for all hours over 54. Compute and display the value for gross pay using this rule. After displaying one value, ask the user whether he or she wants to do another computation. Repeat the entire set of operations until the user says no.</a:t>
            </a:r>
            <a:endParaRPr lang="en-US" sz="1200" dirty="0"/>
          </a:p>
        </p:txBody>
      </p:sp>
      <p:sp>
        <p:nvSpPr>
          <p:cNvPr id="5" name="Content Placeholder 2"/>
          <p:cNvSpPr txBox="1">
            <a:spLocks/>
          </p:cNvSpPr>
          <p:nvPr/>
        </p:nvSpPr>
        <p:spPr>
          <a:xfrm>
            <a:off x="4724400" y="1447800"/>
            <a:ext cx="4038600" cy="4800600"/>
          </a:xfrm>
          <a:prstGeom prst="rect">
            <a:avLst/>
          </a:prstGeom>
        </p:spPr>
        <p:txBody>
          <a:bodyPr vert="horz">
            <a:noAutofit/>
          </a:bodyPr>
          <a:lstStyle/>
          <a:p>
            <a:pPr marL="365760" indent="-256032" eaLnBrk="1" hangingPunct="1">
              <a:spcBef>
                <a:spcPts val="400"/>
              </a:spcBef>
              <a:spcAft>
                <a:spcPts val="0"/>
              </a:spcAft>
              <a:buClr>
                <a:schemeClr val="accent1"/>
              </a:buClr>
              <a:buSzPct val="68000"/>
            </a:pPr>
            <a:r>
              <a:rPr lang="en-US" sz="1200" dirty="0" smtClean="0">
                <a:solidFill>
                  <a:schemeClr val="tx1"/>
                </a:solidFill>
                <a:latin typeface="+mn-lt"/>
                <a:ea typeface="+mn-ea"/>
              </a:rPr>
              <a:t>4.	The following is Euclid’s 2,300-year-old algorithm for finding the greatest common divisor of two positive integers I and J.</a:t>
            </a:r>
          </a:p>
          <a:p>
            <a:pPr marL="365760" indent="-256032" eaLnBrk="1" hangingPunct="1">
              <a:spcBef>
                <a:spcPts val="400"/>
              </a:spcBef>
              <a:spcAft>
                <a:spcPts val="0"/>
              </a:spcAft>
              <a:buClr>
                <a:schemeClr val="accent1"/>
              </a:buClr>
              <a:buSzPct val="68000"/>
            </a:pPr>
            <a:endParaRPr lang="en-US" sz="1200" dirty="0" smtClean="0">
              <a:solidFill>
                <a:schemeClr val="tx1"/>
              </a:solidFill>
              <a:latin typeface="+mn-lt"/>
              <a:ea typeface="+mn-ea"/>
            </a:endParaRPr>
          </a:p>
          <a:p>
            <a:pPr marL="365760" indent="-256032" eaLnBrk="1" hangingPunct="1">
              <a:spcBef>
                <a:spcPts val="400"/>
              </a:spcBef>
              <a:spcAft>
                <a:spcPts val="0"/>
              </a:spcAft>
              <a:buClr>
                <a:schemeClr val="accent1"/>
              </a:buClr>
              <a:buSzPct val="68000"/>
            </a:pPr>
            <a:endParaRPr lang="en-US" sz="1200" dirty="0" smtClean="0">
              <a:solidFill>
                <a:schemeClr val="tx1"/>
              </a:solidFill>
              <a:latin typeface="+mn-lt"/>
              <a:ea typeface="+mn-ea"/>
            </a:endParaRPr>
          </a:p>
          <a:p>
            <a:pPr marL="365760" indent="-256032" eaLnBrk="1" hangingPunct="1">
              <a:spcBef>
                <a:spcPts val="400"/>
              </a:spcBef>
              <a:spcAft>
                <a:spcPts val="0"/>
              </a:spcAft>
              <a:buClr>
                <a:schemeClr val="accent1"/>
              </a:buClr>
              <a:buSzPct val="68000"/>
            </a:pPr>
            <a:endParaRPr lang="en-US" sz="1200" dirty="0" smtClean="0">
              <a:solidFill>
                <a:schemeClr val="tx1"/>
              </a:solidFill>
              <a:latin typeface="+mn-lt"/>
              <a:ea typeface="+mn-ea"/>
            </a:endParaRPr>
          </a:p>
          <a:p>
            <a:pPr marL="365760" indent="-256032" eaLnBrk="1" hangingPunct="1">
              <a:spcBef>
                <a:spcPts val="400"/>
              </a:spcBef>
              <a:spcAft>
                <a:spcPts val="0"/>
              </a:spcAft>
              <a:buClr>
                <a:schemeClr val="accent1"/>
              </a:buClr>
              <a:buSzPct val="68000"/>
            </a:pPr>
            <a:endParaRPr lang="en-US" sz="1200" dirty="0" smtClean="0">
              <a:solidFill>
                <a:schemeClr val="tx1"/>
              </a:solidFill>
              <a:latin typeface="+mn-lt"/>
              <a:ea typeface="+mn-ea"/>
            </a:endParaRPr>
          </a:p>
          <a:p>
            <a:pPr marL="365760" indent="-256032" eaLnBrk="1" hangingPunct="1">
              <a:spcBef>
                <a:spcPts val="400"/>
              </a:spcBef>
              <a:spcAft>
                <a:spcPts val="0"/>
              </a:spcAft>
              <a:buClr>
                <a:schemeClr val="accent1"/>
              </a:buClr>
              <a:buSzPct val="68000"/>
              <a:buFont typeface="Wingdings 3"/>
              <a:buChar char=""/>
            </a:pPr>
            <a:endParaRPr lang="en-US" sz="1200" dirty="0" smtClean="0">
              <a:solidFill>
                <a:schemeClr val="tx1"/>
              </a:solidFill>
              <a:latin typeface="+mn-lt"/>
              <a:ea typeface="+mn-ea"/>
            </a:endParaRPr>
          </a:p>
          <a:p>
            <a:pPr marL="365760" indent="-256032" eaLnBrk="1" hangingPunct="1">
              <a:spcBef>
                <a:spcPts val="400"/>
              </a:spcBef>
              <a:spcAft>
                <a:spcPts val="0"/>
              </a:spcAft>
              <a:buClr>
                <a:schemeClr val="accent1"/>
              </a:buClr>
              <a:buSzPct val="68000"/>
              <a:buFont typeface="Wingdings 3"/>
              <a:buChar char=""/>
            </a:pPr>
            <a:endParaRPr lang="en-US" sz="1200" dirty="0" smtClean="0">
              <a:solidFill>
                <a:schemeClr val="tx1"/>
              </a:solidFill>
              <a:latin typeface="+mn-lt"/>
              <a:ea typeface="+mn-ea"/>
            </a:endParaRPr>
          </a:p>
          <a:p>
            <a:pPr marL="365760" indent="-256032" eaLnBrk="1" hangingPunct="1">
              <a:spcBef>
                <a:spcPts val="400"/>
              </a:spcBef>
              <a:spcAft>
                <a:spcPts val="0"/>
              </a:spcAft>
              <a:buClr>
                <a:schemeClr val="accent1"/>
              </a:buClr>
              <a:buSzPct val="68000"/>
              <a:buFont typeface="Wingdings 3"/>
              <a:buChar char=""/>
            </a:pPr>
            <a:endParaRPr lang="en-US" sz="1200" dirty="0" smtClean="0">
              <a:solidFill>
                <a:schemeClr val="tx1"/>
              </a:solidFill>
              <a:latin typeface="+mn-lt"/>
              <a:ea typeface="+mn-ea"/>
            </a:endParaRPr>
          </a:p>
          <a:p>
            <a:pPr marL="365760" indent="-256032" eaLnBrk="1" hangingPunct="1">
              <a:spcBef>
                <a:spcPts val="400"/>
              </a:spcBef>
              <a:spcAft>
                <a:spcPts val="0"/>
              </a:spcAft>
              <a:buClr>
                <a:schemeClr val="accent1"/>
              </a:buClr>
              <a:buSzPct val="68000"/>
              <a:buFont typeface="Wingdings 3"/>
              <a:buChar char=""/>
            </a:pPr>
            <a:endParaRPr lang="en-US" sz="1200" dirty="0" smtClean="0">
              <a:solidFill>
                <a:schemeClr val="tx1"/>
              </a:solidFill>
              <a:latin typeface="+mn-lt"/>
              <a:ea typeface="+mn-ea"/>
            </a:endParaRPr>
          </a:p>
          <a:p>
            <a:pPr marL="365760" indent="-256032" eaLnBrk="1" hangingPunct="1">
              <a:spcBef>
                <a:spcPts val="400"/>
              </a:spcBef>
              <a:spcAft>
                <a:spcPts val="0"/>
              </a:spcAft>
              <a:buClr>
                <a:schemeClr val="accent1"/>
              </a:buClr>
              <a:buSzPct val="68000"/>
              <a:buFont typeface="Wingdings 3"/>
              <a:buChar char=""/>
            </a:pPr>
            <a:endParaRPr lang="en-US" sz="1200" dirty="0" smtClean="0">
              <a:solidFill>
                <a:schemeClr val="tx1"/>
              </a:solidFill>
              <a:latin typeface="+mn-lt"/>
              <a:ea typeface="+mn-ea"/>
            </a:endParaRPr>
          </a:p>
          <a:p>
            <a:pPr marL="365760" indent="-256032" eaLnBrk="1" hangingPunct="1">
              <a:spcBef>
                <a:spcPts val="400"/>
              </a:spcBef>
              <a:spcAft>
                <a:spcPts val="0"/>
              </a:spcAft>
              <a:buClr>
                <a:schemeClr val="accent1"/>
              </a:buClr>
              <a:buSzPct val="68000"/>
              <a:buFont typeface="Wingdings 3"/>
              <a:buChar char=""/>
            </a:pPr>
            <a:endParaRPr lang="en-US" sz="1200" dirty="0" smtClean="0">
              <a:solidFill>
                <a:schemeClr val="tx1"/>
              </a:solidFill>
              <a:latin typeface="+mn-lt"/>
              <a:ea typeface="+mn-ea"/>
            </a:endParaRPr>
          </a:p>
          <a:p>
            <a:pPr marL="365760" indent="-256032" eaLnBrk="1" hangingPunct="1">
              <a:spcBef>
                <a:spcPts val="400"/>
              </a:spcBef>
              <a:spcAft>
                <a:spcPts val="0"/>
              </a:spcAft>
              <a:buClr>
                <a:schemeClr val="accent1"/>
              </a:buClr>
              <a:buSzPct val="68000"/>
              <a:buFont typeface="Wingdings 3"/>
              <a:buChar char=""/>
            </a:pPr>
            <a:endParaRPr lang="en-US" sz="1200" dirty="0" smtClean="0">
              <a:solidFill>
                <a:schemeClr val="tx1"/>
              </a:solidFill>
              <a:latin typeface="+mn-lt"/>
              <a:ea typeface="+mn-ea"/>
            </a:endParaRPr>
          </a:p>
          <a:p>
            <a:pPr marL="365760" indent="-256032" eaLnBrk="1" hangingPunct="1">
              <a:spcBef>
                <a:spcPts val="400"/>
              </a:spcBef>
              <a:spcAft>
                <a:spcPts val="0"/>
              </a:spcAft>
              <a:buClr>
                <a:schemeClr val="accent1"/>
              </a:buClr>
              <a:buSzPct val="68000"/>
              <a:buFont typeface="Wingdings 3"/>
              <a:buChar char=""/>
            </a:pPr>
            <a:r>
              <a:rPr lang="en-US" sz="1200" dirty="0" smtClean="0">
                <a:solidFill>
                  <a:schemeClr val="tx1"/>
                </a:solidFill>
                <a:latin typeface="+mn-lt"/>
                <a:ea typeface="+mn-ea"/>
              </a:rPr>
              <a:t>Go through this algorithm using the input values 20 and 32. After each step of the algorithm is completed, give the values of I, J, and R. Determine the final output of the algorithm.</a:t>
            </a:r>
          </a:p>
          <a:p>
            <a:pPr marL="365760" indent="-256032" eaLnBrk="1" hangingPunct="1">
              <a:spcBef>
                <a:spcPts val="400"/>
              </a:spcBef>
              <a:spcAft>
                <a:spcPts val="0"/>
              </a:spcAft>
              <a:buClr>
                <a:schemeClr val="accent1"/>
              </a:buClr>
              <a:buSzPct val="68000"/>
              <a:buFont typeface="Wingdings 3"/>
              <a:buChar char=""/>
            </a:pPr>
            <a:r>
              <a:rPr lang="en-US" sz="1200" dirty="0" smtClean="0">
                <a:solidFill>
                  <a:schemeClr val="tx1"/>
                </a:solidFill>
                <a:latin typeface="+mn-lt"/>
                <a:ea typeface="+mn-ea"/>
              </a:rPr>
              <a:t>Does the algorithm work correctly when the two inputs are 0 and 32? Describe exactly what happens, and modify the algorithm so that it gives an appropriate error message. </a:t>
            </a:r>
          </a:p>
        </p:txBody>
      </p:sp>
      <p:pic>
        <p:nvPicPr>
          <p:cNvPr id="1027" name="Picture 3"/>
          <p:cNvPicPr>
            <a:picLocks noChangeAspect="1" noChangeArrowheads="1"/>
          </p:cNvPicPr>
          <p:nvPr/>
        </p:nvPicPr>
        <p:blipFill>
          <a:blip r:embed="rId2" cstate="print"/>
          <a:srcRect/>
          <a:stretch>
            <a:fillRect/>
          </a:stretch>
        </p:blipFill>
        <p:spPr bwMode="auto">
          <a:xfrm>
            <a:off x="5181600" y="2209800"/>
            <a:ext cx="2886075" cy="234315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2667000"/>
            <a:ext cx="8610600" cy="707886"/>
          </a:xfrm>
          <a:prstGeom prst="rect">
            <a:avLst/>
          </a:prstGeom>
          <a:noFill/>
        </p:spPr>
        <p:txBody>
          <a:bodyPr>
            <a:spAutoFit/>
          </a:bodyPr>
          <a:lstStyle/>
          <a:p>
            <a:pPr algn="ctr" eaLnBrk="1" hangingPunct="1">
              <a:buClr>
                <a:srgbClr val="FFFFFF"/>
              </a:buClr>
              <a:buSzPct val="100000"/>
              <a:buFont typeface="Times New Roman" panose="02020603050405020304" pitchFamily="18" charset="0"/>
              <a:buNone/>
              <a:defRPr/>
            </a:pPr>
            <a:r>
              <a:rPr lang="en-US" sz="4000" b="1" dirty="0" smtClean="0">
                <a:solidFill>
                  <a:schemeClr val="tx1"/>
                </a:solidFill>
                <a:latin typeface="+mj-lt"/>
              </a:rPr>
              <a:t>The Efficiency of Algorithms</a:t>
            </a:r>
            <a:endParaRPr lang="en-US" sz="3600" b="1"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p:txBody>
          <a:bodyPr/>
          <a:lstStyle/>
          <a:p>
            <a:r>
              <a:rPr lang="en-US" altLang="en-US" smtClean="0">
                <a:ea typeface="ＭＳ Ｐゴシック" pitchFamily="34" charset="-128"/>
              </a:rPr>
              <a:t> Introduction </a:t>
            </a:r>
          </a:p>
        </p:txBody>
      </p:sp>
      <p:sp>
        <p:nvSpPr>
          <p:cNvPr id="12291" name="Rectangle 2"/>
          <p:cNvSpPr>
            <a:spLocks noGrp="1" noChangeArrowheads="1"/>
          </p:cNvSpPr>
          <p:nvPr>
            <p:ph idx="1"/>
          </p:nvPr>
        </p:nvSpPr>
        <p:spPr/>
        <p:txBody>
          <a:bodyPr/>
          <a:lstStyle/>
          <a:p>
            <a:r>
              <a:rPr lang="en-US" altLang="en-US" smtClean="0">
                <a:ea typeface="ＭＳ Ｐゴシック" pitchFamily="34" charset="-128"/>
              </a:rPr>
              <a:t>Many solutions to any given problem</a:t>
            </a:r>
          </a:p>
          <a:p>
            <a:r>
              <a:rPr lang="en-US" altLang="en-US" smtClean="0">
                <a:ea typeface="ＭＳ Ｐゴシック" pitchFamily="34" charset="-128"/>
              </a:rPr>
              <a:t>How can we judge and compare algorithms?</a:t>
            </a:r>
          </a:p>
          <a:p>
            <a:r>
              <a:rPr lang="en-US" altLang="en-US" smtClean="0">
                <a:ea typeface="ＭＳ Ｐゴシック" pitchFamily="34" charset="-128"/>
              </a:rPr>
              <a:t>Metaphor: purchasing a car</a:t>
            </a:r>
          </a:p>
          <a:p>
            <a:pPr lvl="1"/>
            <a:r>
              <a:rPr lang="en-US" altLang="en-US" smtClean="0">
                <a:ea typeface="ＭＳ Ｐゴシック" pitchFamily="34" charset="-128"/>
              </a:rPr>
              <a:t>Ease of handling</a:t>
            </a:r>
          </a:p>
          <a:p>
            <a:pPr lvl="1"/>
            <a:r>
              <a:rPr lang="en-US" altLang="en-US" smtClean="0">
                <a:ea typeface="ＭＳ Ｐゴシック" pitchFamily="34" charset="-128"/>
              </a:rPr>
              <a:t>Style</a:t>
            </a:r>
          </a:p>
          <a:p>
            <a:pPr lvl="1"/>
            <a:r>
              <a:rPr lang="en-US" altLang="en-US" smtClean="0">
                <a:ea typeface="ＭＳ Ｐゴシック" pitchFamily="34" charset="-128"/>
              </a:rPr>
              <a:t>Fuel efficiency</a:t>
            </a:r>
          </a:p>
          <a:p>
            <a:r>
              <a:rPr lang="en-US" altLang="en-US" smtClean="0">
                <a:ea typeface="ＭＳ Ｐゴシック" pitchFamily="34" charset="-128"/>
              </a:rPr>
              <a:t>Evaluating an algorithm</a:t>
            </a:r>
          </a:p>
          <a:p>
            <a:pPr lvl="1"/>
            <a:r>
              <a:rPr lang="en-US" altLang="en-US" smtClean="0">
                <a:ea typeface="ＭＳ Ｐゴシック" pitchFamily="34" charset="-128"/>
              </a:rPr>
              <a:t>Ease of understanding</a:t>
            </a:r>
          </a:p>
          <a:p>
            <a:pPr lvl="1"/>
            <a:r>
              <a:rPr lang="en-US" altLang="en-US" smtClean="0">
                <a:ea typeface="ＭＳ Ｐゴシック" pitchFamily="34" charset="-128"/>
              </a:rPr>
              <a:t>Elegance</a:t>
            </a:r>
          </a:p>
          <a:p>
            <a:pPr lvl="1"/>
            <a:r>
              <a:rPr lang="en-US" altLang="en-US" smtClean="0">
                <a:ea typeface="ＭＳ Ｐゴシック" pitchFamily="34" charset="-128"/>
              </a:rPr>
              <a:t>Time/space efficiency</a:t>
            </a:r>
          </a:p>
          <a:p>
            <a:endParaRPr lang="en-US" altLang="en-US" smtClean="0">
              <a:ea typeface="ＭＳ Ｐゴシック" pitchFamily="34"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smtClean="0">
                <a:ea typeface="ＭＳ Ｐゴシック" pitchFamily="34" charset="-128"/>
              </a:rPr>
              <a:t>Attributes of Algorithms</a:t>
            </a:r>
          </a:p>
        </p:txBody>
      </p:sp>
      <p:sp>
        <p:nvSpPr>
          <p:cNvPr id="13315" name="Rectangle 3"/>
          <p:cNvSpPr>
            <a:spLocks noGrp="1" noChangeArrowheads="1"/>
          </p:cNvSpPr>
          <p:nvPr>
            <p:ph idx="1"/>
          </p:nvPr>
        </p:nvSpPr>
        <p:spPr/>
        <p:txBody>
          <a:bodyPr/>
          <a:lstStyle/>
          <a:p>
            <a:r>
              <a:rPr lang="en-US" altLang="en-US" smtClean="0">
                <a:ea typeface="ＭＳ Ｐゴシック" pitchFamily="34" charset="-128"/>
              </a:rPr>
              <a:t>Attributes of interest: correctness, ease of understanding, elegance, and efficiency</a:t>
            </a:r>
          </a:p>
          <a:p>
            <a:r>
              <a:rPr lang="en-US" altLang="en-US" smtClean="0">
                <a:ea typeface="ＭＳ Ｐゴシック" pitchFamily="34" charset="-128"/>
              </a:rPr>
              <a:t>Correctness</a:t>
            </a:r>
          </a:p>
          <a:p>
            <a:pPr lvl="1"/>
            <a:r>
              <a:rPr lang="en-US" altLang="en-US" smtClean="0">
                <a:ea typeface="ＭＳ Ｐゴシック" pitchFamily="34" charset="-128"/>
              </a:rPr>
              <a:t>Is the problem specified correctly?</a:t>
            </a:r>
          </a:p>
          <a:p>
            <a:pPr lvl="1"/>
            <a:r>
              <a:rPr lang="en-US" altLang="en-US" smtClean="0">
                <a:ea typeface="ＭＳ Ｐゴシック" pitchFamily="34" charset="-128"/>
              </a:rPr>
              <a:t>Does the algorithm produce the correct  result?</a:t>
            </a:r>
          </a:p>
          <a:p>
            <a:r>
              <a:rPr lang="en-US" altLang="en-US" smtClean="0">
                <a:ea typeface="ＭＳ Ｐゴシック" pitchFamily="34" charset="-128"/>
              </a:rPr>
              <a:t>Example: pattern matching</a:t>
            </a:r>
          </a:p>
          <a:p>
            <a:pPr lvl="1"/>
            <a:r>
              <a:rPr lang="en-US" altLang="en-US" smtClean="0">
                <a:ea typeface="ＭＳ Ｐゴシック" pitchFamily="34" charset="-128"/>
              </a:rPr>
              <a:t>Problem spec: “given pattern p and text t, determine the location, if any, of pattern p occurring in text t”</a:t>
            </a:r>
          </a:p>
          <a:p>
            <a:pPr lvl="1"/>
            <a:r>
              <a:rPr lang="en-US" altLang="en-US" smtClean="0">
                <a:ea typeface="ＭＳ Ｐゴシック" pitchFamily="34" charset="-128"/>
              </a:rPr>
              <a:t>Algorithm correct: does it always work?</a:t>
            </a:r>
          </a:p>
          <a:p>
            <a:pPr>
              <a:buFontTx/>
              <a:buNone/>
            </a:pPr>
            <a:endParaRPr lang="en-US" altLang="en-US" smtClean="0">
              <a:ea typeface="ＭＳ Ｐゴシック" pitchFamily="34" charset="-128"/>
            </a:endParaRPr>
          </a:p>
        </p:txBody>
      </p:sp>
      <p:sp>
        <p:nvSpPr>
          <p:cNvPr id="13317"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A863B2F3-9453-4DB3-948B-4A04BD19A70A}" type="slidenum">
              <a:rPr lang="en-US" altLang="en-US" smtClean="0"/>
              <a:pPr>
                <a:buSzTx/>
              </a:pPr>
              <a:t>67</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ea typeface="ＭＳ Ｐゴシック" pitchFamily="34" charset="-128"/>
              </a:rPr>
              <a:t>Attributes of Algorithms (cont'd)</a:t>
            </a:r>
            <a:endParaRPr lang="en-US" altLang="en-US" sz="2800" smtClean="0">
              <a:ea typeface="ＭＳ Ｐゴシック" pitchFamily="34" charset="-128"/>
            </a:endParaRPr>
          </a:p>
        </p:txBody>
      </p:sp>
      <p:sp>
        <p:nvSpPr>
          <p:cNvPr id="14339" name="Rectangle 3"/>
          <p:cNvSpPr>
            <a:spLocks noGrp="1" noChangeArrowheads="1"/>
          </p:cNvSpPr>
          <p:nvPr>
            <p:ph idx="1"/>
          </p:nvPr>
        </p:nvSpPr>
        <p:spPr>
          <a:xfrm>
            <a:off x="457200" y="1481329"/>
            <a:ext cx="4038600" cy="3776472"/>
          </a:xfrm>
        </p:spPr>
        <p:txBody>
          <a:bodyPr>
            <a:noAutofit/>
          </a:bodyPr>
          <a:lstStyle/>
          <a:p>
            <a:r>
              <a:rPr lang="en-US" altLang="en-US" sz="1400" dirty="0" smtClean="0">
                <a:ea typeface="ＭＳ Ｐゴシック" pitchFamily="34" charset="-128"/>
              </a:rPr>
              <a:t>Ease of understanding, useful for:</a:t>
            </a:r>
          </a:p>
          <a:p>
            <a:pPr lvl="1"/>
            <a:r>
              <a:rPr lang="en-US" altLang="en-US" sz="1400" dirty="0" smtClean="0">
                <a:ea typeface="ＭＳ Ｐゴシック" pitchFamily="34" charset="-128"/>
              </a:rPr>
              <a:t>Checking correctness</a:t>
            </a:r>
          </a:p>
          <a:p>
            <a:pPr lvl="1"/>
            <a:r>
              <a:rPr lang="en-US" altLang="en-US" sz="1400" dirty="0" smtClean="0">
                <a:ea typeface="ＭＳ Ｐゴシック" pitchFamily="34" charset="-128"/>
              </a:rPr>
              <a:t>Program maintenance</a:t>
            </a:r>
          </a:p>
          <a:p>
            <a:r>
              <a:rPr lang="en-US" altLang="en-US" sz="1400" dirty="0" smtClean="0">
                <a:ea typeface="ＭＳ Ｐゴシック" pitchFamily="34" charset="-128"/>
              </a:rPr>
              <a:t>Elegance: using a clever or non-obvious approach</a:t>
            </a:r>
          </a:p>
          <a:p>
            <a:r>
              <a:rPr lang="en-US" altLang="en-US" sz="1400" dirty="0" smtClean="0">
                <a:ea typeface="ＭＳ Ｐゴシック" pitchFamily="34" charset="-128"/>
              </a:rPr>
              <a:t>Attributes may conflict: elegance often conflicts with ease of understanding</a:t>
            </a:r>
          </a:p>
          <a:p>
            <a:r>
              <a:rPr lang="en-US" altLang="en-US" sz="1400" dirty="0" smtClean="0">
                <a:ea typeface="ＭＳ Ｐゴシック" pitchFamily="34" charset="-128"/>
              </a:rPr>
              <a:t>Attributes may reinforce each other: ease of understanding supports correctness </a:t>
            </a:r>
          </a:p>
        </p:txBody>
      </p:sp>
      <p:sp>
        <p:nvSpPr>
          <p:cNvPr id="6" name="Rectangle 5"/>
          <p:cNvSpPr/>
          <p:nvPr/>
        </p:nvSpPr>
        <p:spPr>
          <a:xfrm>
            <a:off x="2819400" y="5569803"/>
            <a:ext cx="3429000" cy="646331"/>
          </a:xfrm>
          <a:prstGeom prst="rect">
            <a:avLst/>
          </a:prstGeom>
        </p:spPr>
        <p:txBody>
          <a:bodyPr wrap="square">
            <a:spAutoFit/>
          </a:bodyPr>
          <a:lstStyle/>
          <a:p>
            <a:pPr lvl="1" algn="ctr"/>
            <a:r>
              <a:rPr lang="en-US" altLang="en-US" sz="1800" i="1" dirty="0" smtClean="0">
                <a:solidFill>
                  <a:schemeClr val="tx1"/>
                </a:solidFill>
              </a:rPr>
              <a:t>Keep IT Simple</a:t>
            </a:r>
          </a:p>
          <a:p>
            <a:pPr lvl="1" algn="ctr"/>
            <a:r>
              <a:rPr lang="en-US" altLang="en-US" sz="1800" i="1" dirty="0" smtClean="0">
                <a:solidFill>
                  <a:schemeClr val="tx1"/>
                </a:solidFill>
              </a:rPr>
              <a:t>27/3/3-1 = 1+1</a:t>
            </a:r>
          </a:p>
        </p:txBody>
      </p:sp>
      <p:sp>
        <p:nvSpPr>
          <p:cNvPr id="7" name="Rectangle 3"/>
          <p:cNvSpPr txBox="1">
            <a:spLocks noChangeArrowheads="1"/>
          </p:cNvSpPr>
          <p:nvPr/>
        </p:nvSpPr>
        <p:spPr>
          <a:xfrm>
            <a:off x="4724400" y="1447800"/>
            <a:ext cx="4038600" cy="3776472"/>
          </a:xfrm>
          <a:prstGeom prst="rect">
            <a:avLst/>
          </a:prstGeom>
        </p:spPr>
        <p:txBody>
          <a:bodyPr vert="horz">
            <a:noAutofit/>
          </a:bodyPr>
          <a:lstStyle/>
          <a:p>
            <a:pPr marL="365760" lvl="0" indent="-256032" defTabSz="914400" eaLnBrk="1" fontAlgn="auto" hangingPunct="1">
              <a:spcBef>
                <a:spcPts val="400"/>
              </a:spcBef>
              <a:spcAft>
                <a:spcPts val="0"/>
              </a:spcAft>
              <a:buClr>
                <a:schemeClr val="accent1"/>
              </a:buClr>
              <a:buSzPct val="68000"/>
              <a:buFont typeface="Wingdings 3"/>
              <a:buChar char=""/>
            </a:pPr>
            <a:r>
              <a:rPr lang="en-US" altLang="en-US" sz="1400" i="1" dirty="0" smtClean="0">
                <a:solidFill>
                  <a:schemeClr val="tx1"/>
                </a:solidFill>
                <a:latin typeface="+mn-lt"/>
              </a:rPr>
              <a:t>Elegance is the algorithmic equivalent of style. The classic example, in mathematical folklore, is the story of the German mathematician Karl Frederick Gauss (1777–1855), who was asked as a schoolchild to add up the numbers from 1 to 100. The straightforward algorithm is adding 1 + 2 + 3 + 4 + . . . + 100, i.e. adding one number at a time, resulting in 5,050. However, Gauss noticed that the numbers from 1 to 100 could be grouped into 50 pairs of the form</a:t>
            </a:r>
          </a:p>
          <a:p>
            <a:pPr marL="822960" lvl="1" indent="-256032" defTabSz="914400" eaLnBrk="1" fontAlgn="auto" hangingPunct="1">
              <a:spcBef>
                <a:spcPts val="400"/>
              </a:spcBef>
              <a:spcAft>
                <a:spcPts val="0"/>
              </a:spcAft>
              <a:buClr>
                <a:schemeClr val="accent1"/>
              </a:buClr>
              <a:buSzPct val="68000"/>
              <a:buFont typeface="Wingdings 3"/>
              <a:buChar char=""/>
            </a:pPr>
            <a:r>
              <a:rPr kumimoji="0" lang="en-US" altLang="en-US" sz="1400" b="0" i="1" u="none" strike="noStrike" kern="1200" cap="none" spc="0" normalizeH="0" baseline="0" noProof="0" dirty="0" smtClean="0">
                <a:ln>
                  <a:noFill/>
                </a:ln>
                <a:solidFill>
                  <a:schemeClr val="tx1"/>
                </a:solidFill>
                <a:effectLst/>
                <a:uLnTx/>
                <a:uFillTx/>
                <a:latin typeface="+mn-lt"/>
                <a:ea typeface="ＭＳ Ｐゴシック" pitchFamily="34" charset="-128"/>
                <a:cs typeface="+mn-cs"/>
              </a:rPr>
              <a:t>1 + 100 = 101</a:t>
            </a:r>
          </a:p>
          <a:p>
            <a:pPr marL="822960" lvl="1" indent="-256032" defTabSz="914400" eaLnBrk="1" fontAlgn="auto" hangingPunct="1">
              <a:spcBef>
                <a:spcPts val="400"/>
              </a:spcBef>
              <a:spcAft>
                <a:spcPts val="0"/>
              </a:spcAft>
              <a:buClr>
                <a:schemeClr val="accent1"/>
              </a:buClr>
              <a:buSzPct val="68000"/>
              <a:buFont typeface="Wingdings 3"/>
              <a:buChar char=""/>
            </a:pPr>
            <a:r>
              <a:rPr lang="en-US" altLang="en-US" sz="1400" i="1" dirty="0" smtClean="0">
                <a:solidFill>
                  <a:schemeClr val="tx1"/>
                </a:solidFill>
                <a:latin typeface="+mn-lt"/>
              </a:rPr>
              <a:t>2 + 99 = 101</a:t>
            </a:r>
          </a:p>
          <a:p>
            <a:pPr marL="822960" lvl="1" indent="-256032" defTabSz="914400" eaLnBrk="1" fontAlgn="auto" hangingPunct="1">
              <a:spcBef>
                <a:spcPts val="400"/>
              </a:spcBef>
              <a:spcAft>
                <a:spcPts val="0"/>
              </a:spcAft>
              <a:buClr>
                <a:schemeClr val="accent1"/>
              </a:buClr>
              <a:buSzPct val="68000"/>
              <a:buFont typeface="Wingdings 3"/>
              <a:buChar char=""/>
            </a:pPr>
            <a:r>
              <a:rPr kumimoji="0" lang="en-US" altLang="en-US" sz="1400" b="0" i="1" u="none" strike="noStrike" kern="1200" cap="none" spc="0" normalizeH="0" baseline="0" noProof="0" dirty="0" smtClean="0">
                <a:ln>
                  <a:noFill/>
                </a:ln>
                <a:solidFill>
                  <a:schemeClr val="tx1"/>
                </a:solidFill>
                <a:effectLst/>
                <a:uLnTx/>
                <a:uFillTx/>
                <a:latin typeface="+mn-lt"/>
                <a:ea typeface="ＭＳ Ｐゴシック" pitchFamily="34" charset="-128"/>
                <a:cs typeface="+mn-cs"/>
              </a:rPr>
              <a:t>…</a:t>
            </a:r>
            <a:endParaRPr lang="en-US" altLang="en-US" sz="1400" i="1" dirty="0" smtClean="0">
              <a:solidFill>
                <a:schemeClr val="tx1"/>
              </a:solidFill>
              <a:latin typeface="+mn-lt"/>
            </a:endParaRPr>
          </a:p>
          <a:p>
            <a:pPr marL="822960" lvl="1" indent="-256032" defTabSz="914400" eaLnBrk="1" fontAlgn="auto" hangingPunct="1">
              <a:spcBef>
                <a:spcPts val="400"/>
              </a:spcBef>
              <a:spcAft>
                <a:spcPts val="0"/>
              </a:spcAft>
              <a:buClr>
                <a:schemeClr val="accent1"/>
              </a:buClr>
              <a:buSzPct val="68000"/>
              <a:buFont typeface="Wingdings 3"/>
              <a:buChar char=""/>
            </a:pPr>
            <a:r>
              <a:rPr kumimoji="0" lang="en-US" altLang="en-US" sz="1400" b="0" i="1" u="none" strike="noStrike" kern="1200" cap="none" spc="0" normalizeH="0" baseline="0" noProof="0" dirty="0" smtClean="0">
                <a:ln>
                  <a:noFill/>
                </a:ln>
                <a:solidFill>
                  <a:schemeClr val="tx1"/>
                </a:solidFill>
                <a:effectLst/>
                <a:uLnTx/>
                <a:uFillTx/>
                <a:latin typeface="+mn-lt"/>
                <a:ea typeface="ＭＳ Ｐゴシック" pitchFamily="34" charset="-128"/>
                <a:cs typeface="+mn-cs"/>
              </a:rPr>
              <a:t>50</a:t>
            </a:r>
            <a:r>
              <a:rPr kumimoji="0" lang="en-US" altLang="en-US" sz="1400" b="0" i="1" u="none" strike="noStrike" kern="1200" cap="none" spc="0" normalizeH="0" noProof="0" dirty="0" smtClean="0">
                <a:ln>
                  <a:noFill/>
                </a:ln>
                <a:solidFill>
                  <a:schemeClr val="tx1"/>
                </a:solidFill>
                <a:effectLst/>
                <a:uLnTx/>
                <a:uFillTx/>
                <a:latin typeface="+mn-lt"/>
                <a:ea typeface="ＭＳ Ｐゴシック" pitchFamily="34" charset="-128"/>
                <a:cs typeface="+mn-cs"/>
              </a:rPr>
              <a:t> + 51 = 101</a:t>
            </a:r>
            <a:endParaRPr lang="en-US" altLang="en-US" sz="1400" i="1" dirty="0" smtClean="0">
              <a:solidFill>
                <a:schemeClr val="tx1"/>
              </a:solidFill>
              <a:latin typeface="+mn-lt"/>
            </a:endParaRPr>
          </a:p>
          <a:p>
            <a:pPr marL="822960" lvl="1" indent="-256032" defTabSz="914400" eaLnBrk="1" fontAlgn="auto" hangingPunct="1">
              <a:spcBef>
                <a:spcPts val="400"/>
              </a:spcBef>
              <a:spcAft>
                <a:spcPts val="0"/>
              </a:spcAft>
              <a:buClr>
                <a:schemeClr val="accent1"/>
              </a:buClr>
              <a:buSzPct val="68000"/>
            </a:pPr>
            <a:r>
              <a:rPr lang="en-US" altLang="en-US" sz="1400" i="1" dirty="0" smtClean="0">
                <a:solidFill>
                  <a:schemeClr val="tx1"/>
                </a:solidFill>
                <a:latin typeface="+mn-lt"/>
              </a:rPr>
              <a:t>so that the sum equals 50 x 101 = 5,050 or</a:t>
            </a:r>
          </a:p>
        </p:txBody>
      </p:sp>
      <p:pic>
        <p:nvPicPr>
          <p:cNvPr id="2050" name="Picture 2"/>
          <p:cNvPicPr>
            <a:picLocks noChangeAspect="1" noChangeArrowheads="1"/>
          </p:cNvPicPr>
          <p:nvPr/>
        </p:nvPicPr>
        <p:blipFill>
          <a:blip r:embed="rId2" cstate="print"/>
          <a:srcRect/>
          <a:stretch>
            <a:fillRect/>
          </a:stretch>
        </p:blipFill>
        <p:spPr bwMode="auto">
          <a:xfrm>
            <a:off x="6705600" y="5105400"/>
            <a:ext cx="771525" cy="5810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ea typeface="ＭＳ Ｐゴシック" pitchFamily="34" charset="-128"/>
              </a:rPr>
              <a:t>Attributes of Algorithms (cont'd)</a:t>
            </a:r>
            <a:endParaRPr lang="en-US" altLang="en-US" sz="2800" smtClean="0">
              <a:ea typeface="ＭＳ Ｐゴシック" pitchFamily="34" charset="-128"/>
            </a:endParaRPr>
          </a:p>
        </p:txBody>
      </p:sp>
      <p:sp>
        <p:nvSpPr>
          <p:cNvPr id="15363" name="Rectangle 3"/>
          <p:cNvSpPr>
            <a:spLocks noGrp="1" noChangeArrowheads="1"/>
          </p:cNvSpPr>
          <p:nvPr>
            <p:ph idx="1"/>
          </p:nvPr>
        </p:nvSpPr>
        <p:spPr/>
        <p:txBody>
          <a:bodyPr/>
          <a:lstStyle/>
          <a:p>
            <a:r>
              <a:rPr lang="en-US" altLang="en-US" b="1" smtClean="0">
                <a:ea typeface="ＭＳ Ｐゴシック" pitchFamily="34" charset="-128"/>
              </a:rPr>
              <a:t>Efficiency: </a:t>
            </a:r>
            <a:r>
              <a:rPr lang="en-US" altLang="en-US" smtClean="0">
                <a:ea typeface="ＭＳ Ｐゴシック" pitchFamily="34" charset="-128"/>
              </a:rPr>
              <a:t>an algorithm’s use of time and space resources</a:t>
            </a:r>
          </a:p>
          <a:p>
            <a:pPr lvl="1"/>
            <a:r>
              <a:rPr lang="en-US" altLang="en-US" smtClean="0">
                <a:ea typeface="ＭＳ Ｐゴシック" pitchFamily="34" charset="-128"/>
              </a:rPr>
              <a:t>Timing an algorithm is not always useful</a:t>
            </a:r>
          </a:p>
          <a:p>
            <a:pPr lvl="1"/>
            <a:r>
              <a:rPr lang="en-US" altLang="en-US" smtClean="0">
                <a:ea typeface="ＭＳ Ｐゴシック" pitchFamily="34" charset="-128"/>
              </a:rPr>
              <a:t>Confounding factors: machine speed, size of input</a:t>
            </a:r>
          </a:p>
          <a:p>
            <a:r>
              <a:rPr lang="en-US" altLang="en-US" b="1" smtClean="0">
                <a:ea typeface="ＭＳ Ｐゴシック" pitchFamily="34" charset="-128"/>
              </a:rPr>
              <a:t>Benchmarking:</a:t>
            </a:r>
            <a:r>
              <a:rPr lang="en-US" altLang="en-US" smtClean="0">
                <a:ea typeface="ＭＳ Ｐゴシック" pitchFamily="34" charset="-128"/>
              </a:rPr>
              <a:t> timing an algorithm on standard data sets</a:t>
            </a:r>
          </a:p>
          <a:p>
            <a:pPr lvl="1"/>
            <a:r>
              <a:rPr lang="en-US" altLang="en-US" smtClean="0">
                <a:ea typeface="ＭＳ Ｐゴシック" pitchFamily="34" charset="-128"/>
              </a:rPr>
              <a:t>Testing hardware and operating system, etc.</a:t>
            </a:r>
          </a:p>
          <a:p>
            <a:pPr lvl="1"/>
            <a:r>
              <a:rPr lang="en-US" altLang="en-US" smtClean="0">
                <a:ea typeface="ＭＳ Ｐゴシック" pitchFamily="34" charset="-128"/>
              </a:rPr>
              <a:t>Testing real-world performance limits </a:t>
            </a:r>
          </a:p>
        </p:txBody>
      </p:sp>
      <p:sp>
        <p:nvSpPr>
          <p:cNvPr id="15365"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71BB034C-825E-485F-A030-20EFEC1B7D5D}" type="slidenum">
              <a:rPr lang="en-US" altLang="en-US" smtClean="0"/>
              <a:pPr>
                <a:buSzTx/>
              </a:pPr>
              <a:t>69</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idx="1"/>
          </p:nvPr>
        </p:nvSpPr>
        <p:spPr>
          <a:xfrm>
            <a:off x="304800" y="1481328"/>
            <a:ext cx="4191000" cy="4525963"/>
          </a:xfrm>
        </p:spPr>
        <p:txBody>
          <a:bodyPr/>
          <a:lstStyle/>
          <a:p>
            <a:r>
              <a:rPr lang="en-US" altLang="en-US" b="1" dirty="0" smtClean="0">
                <a:ea typeface="ＭＳ Ｐゴシック" pitchFamily="34" charset="-128"/>
              </a:rPr>
              <a:t>The Formal Definition of an Algorithm</a:t>
            </a:r>
          </a:p>
          <a:p>
            <a:pPr lvl="1"/>
            <a:r>
              <a:rPr lang="en-US" altLang="en-US" i="1" dirty="0" smtClean="0">
                <a:ea typeface="ＭＳ Ｐゴシック" pitchFamily="34" charset="-128"/>
              </a:rPr>
              <a:t>A well-ordered collection of unambiguous and effectively computable operations that, when executed, produces a result and halts in a finite amount of </a:t>
            </a:r>
            <a:r>
              <a:rPr lang="en-US" altLang="en-US" i="1" dirty="0" smtClean="0">
                <a:ea typeface="ＭＳ Ｐゴシック" pitchFamily="34" charset="-128"/>
              </a:rPr>
              <a:t>time.</a:t>
            </a:r>
            <a:endParaRPr lang="en-US" altLang="en-US" i="1" dirty="0" smtClean="0">
              <a:ea typeface="ＭＳ Ｐゴシック" pitchFamily="34" charset="-128"/>
            </a:endParaRPr>
          </a:p>
        </p:txBody>
      </p:sp>
      <p:sp>
        <p:nvSpPr>
          <p:cNvPr id="12293" name="Slide Number Placeholder 2"/>
          <p:cNvSpPr>
            <a:spLocks noGrp="1"/>
          </p:cNvSpPr>
          <p:nvPr>
            <p:ph type="sldNum" sz="quarter" idx="4294967295"/>
          </p:nvPr>
        </p:nvSpPr>
        <p:spPr>
          <a:xfrm>
            <a:off x="8647272" y="6407944"/>
            <a:ext cx="365760" cy="365125"/>
          </a:xfrm>
          <a:prstGeom prst="rect">
            <a:avLst/>
          </a:prstGeom>
          <a:noFill/>
        </p:spPr>
        <p:txBody>
          <a:bodyPr/>
          <a:lstStyle/>
          <a:p>
            <a:pPr>
              <a:buSzTx/>
            </a:pPr>
            <a:r>
              <a:rPr lang="en-US" altLang="en-US" smtClean="0">
                <a:latin typeface="Arial" charset="0"/>
              </a:rPr>
              <a:t>8</a:t>
            </a:r>
          </a:p>
        </p:txBody>
      </p:sp>
      <p:sp>
        <p:nvSpPr>
          <p:cNvPr id="12290" name="Rectangle 2"/>
          <p:cNvSpPr>
            <a:spLocks noGrp="1" noChangeArrowheads="1"/>
          </p:cNvSpPr>
          <p:nvPr>
            <p:ph type="title"/>
          </p:nvPr>
        </p:nvSpPr>
        <p:spPr/>
        <p:txBody>
          <a:bodyPr/>
          <a:lstStyle/>
          <a:p>
            <a:r>
              <a:rPr lang="en-US" altLang="en-US" smtClean="0">
                <a:ea typeface="ＭＳ Ｐゴシック" pitchFamily="34" charset="-128"/>
              </a:rPr>
              <a:t>Algorithms</a:t>
            </a:r>
          </a:p>
        </p:txBody>
      </p:sp>
      <p:sp>
        <p:nvSpPr>
          <p:cNvPr id="6" name="Rectangle 3"/>
          <p:cNvSpPr txBox="1">
            <a:spLocks noChangeArrowheads="1"/>
          </p:cNvSpPr>
          <p:nvPr/>
        </p:nvSpPr>
        <p:spPr>
          <a:xfrm>
            <a:off x="4572000" y="1493837"/>
            <a:ext cx="4419600" cy="4525963"/>
          </a:xfrm>
          <a:prstGeom prst="rect">
            <a:avLst/>
          </a:prstGeom>
        </p:spPr>
        <p:txBody>
          <a:bodyPr vert="horz">
            <a:normAutofit/>
          </a:bodyPr>
          <a:lstStyle/>
          <a:p>
            <a:pPr marL="365760" lvl="0" indent="-256032" defTabSz="914400" eaLnBrk="1" fontAlgn="auto" hangingPunct="1">
              <a:spcBef>
                <a:spcPts val="400"/>
              </a:spcBef>
              <a:spcAft>
                <a:spcPts val="0"/>
              </a:spcAft>
              <a:buClr>
                <a:schemeClr val="accent1"/>
              </a:buClr>
              <a:buSzPct val="68000"/>
              <a:buFont typeface="Wingdings 3"/>
              <a:buChar char=""/>
            </a:pPr>
            <a:r>
              <a:rPr lang="en-US" altLang="en-US" sz="2700" b="1" dirty="0">
                <a:solidFill>
                  <a:schemeClr val="tx1"/>
                </a:solidFill>
                <a:latin typeface="+mn-lt"/>
              </a:rPr>
              <a:t>Well-ordered collection</a:t>
            </a:r>
          </a:p>
          <a:p>
            <a:pPr marL="621792" lvl="1" indent="-228600" defTabSz="914400" eaLnBrk="1" fontAlgn="auto" hangingPunct="1">
              <a:spcBef>
                <a:spcPts val="324"/>
              </a:spcBef>
              <a:spcAft>
                <a:spcPts val="0"/>
              </a:spcAft>
              <a:buClr>
                <a:schemeClr val="accent1"/>
              </a:buClr>
              <a:buSzPct val="68000"/>
              <a:buFont typeface="Verdana"/>
              <a:buChar char="◦"/>
            </a:pPr>
            <a:r>
              <a:rPr lang="en-US" altLang="en-US" sz="2300" dirty="0">
                <a:solidFill>
                  <a:schemeClr val="tx1"/>
                </a:solidFill>
                <a:latin typeface="+mn-lt"/>
              </a:rPr>
              <a:t>Upon completion of an operation we always know which operation to do next</a:t>
            </a:r>
          </a:p>
          <a:p>
            <a:pPr marL="365760" lvl="0" indent="-256032" defTabSz="914400" eaLnBrk="1" fontAlgn="auto" hangingPunct="1">
              <a:spcBef>
                <a:spcPts val="400"/>
              </a:spcBef>
              <a:spcAft>
                <a:spcPts val="0"/>
              </a:spcAft>
              <a:buClr>
                <a:schemeClr val="accent1"/>
              </a:buClr>
              <a:buSzPct val="68000"/>
              <a:buFont typeface="Wingdings 3"/>
              <a:buChar char=""/>
            </a:pPr>
            <a:r>
              <a:rPr lang="en-US" altLang="en-US" sz="2700" b="1" dirty="0">
                <a:solidFill>
                  <a:schemeClr val="tx1"/>
                </a:solidFill>
                <a:latin typeface="+mn-lt"/>
              </a:rPr>
              <a:t>Ambiguous statements</a:t>
            </a:r>
          </a:p>
          <a:p>
            <a:pPr marL="621792" lvl="1" indent="-228600" defTabSz="914400" eaLnBrk="1" fontAlgn="auto" hangingPunct="1">
              <a:spcBef>
                <a:spcPts val="324"/>
              </a:spcBef>
              <a:spcAft>
                <a:spcPts val="0"/>
              </a:spcAft>
              <a:buClr>
                <a:schemeClr val="accent1"/>
              </a:buClr>
              <a:buSzPct val="68000"/>
              <a:buFont typeface="Verdana"/>
              <a:buChar char="◦"/>
            </a:pPr>
            <a:r>
              <a:rPr lang="en-US" altLang="en-US" sz="2300" dirty="0">
                <a:solidFill>
                  <a:schemeClr val="tx1"/>
                </a:solidFill>
                <a:latin typeface="+mn-lt"/>
              </a:rPr>
              <a:t>Go back and do it again (Do what again?)</a:t>
            </a:r>
          </a:p>
          <a:p>
            <a:pPr marL="621792" lvl="1" indent="-228600" defTabSz="914400" eaLnBrk="1" fontAlgn="auto" hangingPunct="1">
              <a:spcBef>
                <a:spcPts val="324"/>
              </a:spcBef>
              <a:spcAft>
                <a:spcPts val="0"/>
              </a:spcAft>
              <a:buClr>
                <a:schemeClr val="accent1"/>
              </a:buClr>
              <a:buSzPct val="68000"/>
              <a:buFont typeface="Verdana"/>
              <a:buChar char="◦"/>
            </a:pPr>
            <a:r>
              <a:rPr lang="en-US" altLang="en-US" sz="2300" dirty="0">
                <a:solidFill>
                  <a:schemeClr val="tx1"/>
                </a:solidFill>
                <a:latin typeface="+mn-lt"/>
              </a:rPr>
              <a:t>Start over (From where?)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ea typeface="ＭＳ Ｐゴシック" pitchFamily="34" charset="-128"/>
              </a:rPr>
              <a:t>Measuring Efficiency</a:t>
            </a:r>
            <a:br>
              <a:rPr lang="en-US" altLang="en-US" smtClean="0">
                <a:ea typeface="ＭＳ Ｐゴシック" pitchFamily="34" charset="-128"/>
              </a:rPr>
            </a:br>
            <a:r>
              <a:rPr lang="en-US" altLang="en-US" sz="2800" smtClean="0">
                <a:ea typeface="ＭＳ Ｐゴシック" pitchFamily="34" charset="-128"/>
              </a:rPr>
              <a:t>Sequential Search</a:t>
            </a:r>
          </a:p>
        </p:txBody>
      </p:sp>
      <p:sp>
        <p:nvSpPr>
          <p:cNvPr id="16387" name="Rectangle 3"/>
          <p:cNvSpPr>
            <a:spLocks noGrp="1" noChangeArrowheads="1"/>
          </p:cNvSpPr>
          <p:nvPr>
            <p:ph idx="1"/>
          </p:nvPr>
        </p:nvSpPr>
        <p:spPr/>
        <p:txBody>
          <a:bodyPr/>
          <a:lstStyle/>
          <a:p>
            <a:r>
              <a:rPr lang="en-US" altLang="en-US" b="1" u="sng" dirty="0" smtClean="0">
                <a:ea typeface="ＭＳ Ｐゴシック" pitchFamily="34" charset="-128"/>
              </a:rPr>
              <a:t>Analysis of algorithms</a:t>
            </a:r>
            <a:r>
              <a:rPr lang="en-US" altLang="en-US" b="1" dirty="0" smtClean="0">
                <a:ea typeface="ＭＳ Ｐゴシック" pitchFamily="34" charset="-128"/>
              </a:rPr>
              <a:t>: </a:t>
            </a:r>
            <a:r>
              <a:rPr lang="en-US" altLang="en-US" dirty="0" smtClean="0">
                <a:ea typeface="ＭＳ Ｐゴシック" pitchFamily="34" charset="-128"/>
              </a:rPr>
              <a:t>the study of the efficiency of algorithms.</a:t>
            </a:r>
          </a:p>
          <a:p>
            <a:r>
              <a:rPr lang="en-US" altLang="en-US" b="1" u="sng" dirty="0" smtClean="0">
                <a:ea typeface="ＭＳ Ｐゴシック" pitchFamily="34" charset="-128"/>
              </a:rPr>
              <a:t>Searching</a:t>
            </a:r>
            <a:r>
              <a:rPr lang="en-US" altLang="en-US" b="1" dirty="0" smtClean="0">
                <a:ea typeface="ＭＳ Ｐゴシック" pitchFamily="34" charset="-128"/>
              </a:rPr>
              <a:t>:</a:t>
            </a:r>
            <a:r>
              <a:rPr lang="en-US" altLang="en-US" dirty="0" smtClean="0">
                <a:ea typeface="ＭＳ Ｐゴシック" pitchFamily="34" charset="-128"/>
              </a:rPr>
              <a:t> the task of finding a specific value in a list of values, or deciding it is not there.</a:t>
            </a:r>
          </a:p>
          <a:p>
            <a:r>
              <a:rPr lang="en-US" altLang="en-US" b="1" u="sng" dirty="0" smtClean="0">
                <a:ea typeface="ＭＳ Ｐゴシック" pitchFamily="34" charset="-128"/>
              </a:rPr>
              <a:t>Sequential search algorithm</a:t>
            </a:r>
          </a:p>
          <a:p>
            <a:pPr lvl="1"/>
            <a:r>
              <a:rPr lang="en-US" altLang="en-US" dirty="0" smtClean="0">
                <a:ea typeface="ＭＳ Ｐゴシック" pitchFamily="34" charset="-128"/>
              </a:rPr>
              <a:t>Given a target value and a random list of values, find the location of the target in the list, if it occurs, by checking each value in the list in turn.</a:t>
            </a:r>
          </a:p>
          <a:p>
            <a:endParaRPr lang="en-US" altLang="en-US" dirty="0" smtClean="0">
              <a:ea typeface="ＭＳ Ｐゴシック" pitchFamily="34" charset="-128"/>
            </a:endParaRPr>
          </a:p>
        </p:txBody>
      </p:sp>
      <p:sp>
        <p:nvSpPr>
          <p:cNvPr id="16389"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BEA35D2D-711F-44C5-A50C-D0091E61D518}" type="slidenum">
              <a:rPr lang="en-US" altLang="en-US" smtClean="0"/>
              <a:pPr>
                <a:buSzTx/>
              </a:pPr>
              <a:t>70</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650A1687-CDAC-42E9-95B9-8880E6BB39C8}" type="slidenum">
              <a:rPr lang="en-US" altLang="en-US" smtClean="0"/>
              <a:pPr>
                <a:buSzTx/>
              </a:pPr>
              <a:t>71</a:t>
            </a:fld>
            <a:endParaRPr lang="en-US" altLang="en-US" smtClean="0"/>
          </a:p>
        </p:txBody>
      </p:sp>
      <p:pic>
        <p:nvPicPr>
          <p:cNvPr id="17412" name="Picture 5" descr="C:\Users\PaulRefurb\Documents\Ch 09-10-14\Books\952 Schneider Invitation to CS 7e - Alyssa - xxx\02_NEW PDFs and Figures\Figures\C8814_ch03\ch03\C8814_f0301.jpg"/>
          <p:cNvPicPr>
            <a:picLocks noChangeAspect="1" noChangeArrowheads="1"/>
          </p:cNvPicPr>
          <p:nvPr/>
        </p:nvPicPr>
        <p:blipFill>
          <a:blip r:embed="rId2" cstate="print"/>
          <a:srcRect/>
          <a:stretch>
            <a:fillRect/>
          </a:stretch>
        </p:blipFill>
        <p:spPr bwMode="auto">
          <a:xfrm>
            <a:off x="457200" y="1066800"/>
            <a:ext cx="8229600" cy="457676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ea typeface="ＭＳ Ｐゴシック" pitchFamily="34" charset="-128"/>
              </a:rPr>
              <a:t>Measuring Efficiency</a:t>
            </a:r>
            <a:br>
              <a:rPr lang="en-US" altLang="en-US" smtClean="0">
                <a:ea typeface="ＭＳ Ｐゴシック" pitchFamily="34" charset="-128"/>
              </a:rPr>
            </a:br>
            <a:r>
              <a:rPr lang="en-US" altLang="en-US" sz="2800" smtClean="0">
                <a:ea typeface="ＭＳ Ｐゴシック" pitchFamily="34" charset="-128"/>
              </a:rPr>
              <a:t>Sequential Search (cont'd)</a:t>
            </a:r>
          </a:p>
        </p:txBody>
      </p:sp>
      <p:sp>
        <p:nvSpPr>
          <p:cNvPr id="18435" name="Rectangle 3"/>
          <p:cNvSpPr>
            <a:spLocks noGrp="1" noChangeArrowheads="1"/>
          </p:cNvSpPr>
          <p:nvPr>
            <p:ph idx="1"/>
          </p:nvPr>
        </p:nvSpPr>
        <p:spPr/>
        <p:txBody>
          <a:bodyPr/>
          <a:lstStyle/>
          <a:p>
            <a:r>
              <a:rPr lang="en-US" altLang="en-US" smtClean="0">
                <a:ea typeface="ＭＳ Ｐゴシック" pitchFamily="34" charset="-128"/>
              </a:rPr>
              <a:t>Central unit of work, operations most important for the task, and occurring frequently</a:t>
            </a:r>
          </a:p>
          <a:p>
            <a:r>
              <a:rPr lang="en-US" altLang="en-US" smtClean="0">
                <a:ea typeface="ＭＳ Ｐゴシック" pitchFamily="34" charset="-128"/>
              </a:rPr>
              <a:t>In sequential search, comparison of target NAME to each name in the list</a:t>
            </a:r>
          </a:p>
          <a:p>
            <a:r>
              <a:rPr lang="en-US" altLang="en-US" smtClean="0">
                <a:ea typeface="ＭＳ Ｐゴシック" pitchFamily="34" charset="-128"/>
              </a:rPr>
              <a:t>Given a big input list:</a:t>
            </a:r>
          </a:p>
          <a:p>
            <a:pPr lvl="1"/>
            <a:r>
              <a:rPr lang="en-US" altLang="en-US" smtClean="0">
                <a:ea typeface="ＭＳ Ｐゴシック" pitchFamily="34" charset="-128"/>
              </a:rPr>
              <a:t>Best case is smallest amount of work algorithm does</a:t>
            </a:r>
          </a:p>
          <a:p>
            <a:pPr lvl="1"/>
            <a:r>
              <a:rPr lang="en-US" altLang="en-US" smtClean="0">
                <a:ea typeface="ＭＳ Ｐゴシック" pitchFamily="34" charset="-128"/>
              </a:rPr>
              <a:t>Worst case is greatest amount of work algorithm does</a:t>
            </a:r>
          </a:p>
          <a:p>
            <a:pPr lvl="1"/>
            <a:r>
              <a:rPr lang="en-US" altLang="en-US" smtClean="0">
                <a:ea typeface="ＭＳ Ｐゴシック" pitchFamily="34" charset="-128"/>
              </a:rPr>
              <a:t>Average case depends on likelihood of different scenarios occurring </a:t>
            </a:r>
          </a:p>
        </p:txBody>
      </p:sp>
      <p:sp>
        <p:nvSpPr>
          <p:cNvPr id="18437"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1A99B358-F098-41F7-B6AE-B34EFB6AA72D}" type="slidenum">
              <a:rPr lang="en-US" altLang="en-US" smtClean="0"/>
              <a:pPr>
                <a:buSzTx/>
              </a:pPr>
              <a:t>72</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4"/>
          <p:cNvSpPr>
            <a:spLocks noGrp="1"/>
          </p:cNvSpPr>
          <p:nvPr>
            <p:ph type="title"/>
          </p:nvPr>
        </p:nvSpPr>
        <p:spPr/>
        <p:txBody>
          <a:bodyPr/>
          <a:lstStyle/>
          <a:p>
            <a:r>
              <a:rPr lang="en-US" altLang="en-US" smtClean="0">
                <a:ea typeface="ＭＳ Ｐゴシック" pitchFamily="34" charset="-128"/>
              </a:rPr>
              <a:t>Measuring Efficiency</a:t>
            </a:r>
            <a:br>
              <a:rPr lang="en-US" altLang="en-US" smtClean="0">
                <a:ea typeface="ＭＳ Ｐゴシック" pitchFamily="34" charset="-128"/>
              </a:rPr>
            </a:br>
            <a:r>
              <a:rPr lang="en-US" altLang="en-US" sz="2800" smtClean="0">
                <a:ea typeface="ＭＳ Ｐゴシック" pitchFamily="34" charset="-128"/>
              </a:rPr>
              <a:t>Sequential Search (cont'd)</a:t>
            </a:r>
          </a:p>
        </p:txBody>
      </p:sp>
      <p:sp>
        <p:nvSpPr>
          <p:cNvPr id="19459" name="Content Placeholder 9"/>
          <p:cNvSpPr>
            <a:spLocks noGrp="1"/>
          </p:cNvSpPr>
          <p:nvPr>
            <p:ph idx="1"/>
          </p:nvPr>
        </p:nvSpPr>
        <p:spPr>
          <a:xfrm>
            <a:off x="533400" y="1676400"/>
            <a:ext cx="8077200" cy="2133600"/>
          </a:xfrm>
        </p:spPr>
        <p:txBody>
          <a:bodyPr>
            <a:normAutofit lnSpcReduction="10000"/>
          </a:bodyPr>
          <a:lstStyle/>
          <a:p>
            <a:r>
              <a:rPr lang="en-US" altLang="en-US" smtClean="0">
                <a:ea typeface="ＭＳ Ｐゴシック" pitchFamily="34" charset="-128"/>
              </a:rPr>
              <a:t>Best case: target found with the first comparison</a:t>
            </a:r>
          </a:p>
          <a:p>
            <a:r>
              <a:rPr lang="en-US" altLang="en-US" smtClean="0">
                <a:ea typeface="ＭＳ Ｐゴシック" pitchFamily="34" charset="-128"/>
              </a:rPr>
              <a:t>Worst case: target never found or last value</a:t>
            </a:r>
          </a:p>
          <a:p>
            <a:r>
              <a:rPr lang="en-US" altLang="en-US" smtClean="0">
                <a:ea typeface="ＭＳ Ｐゴシック" pitchFamily="34" charset="-128"/>
              </a:rPr>
              <a:t>Average case: if each value is equally likely to be searched, work done varies from 1 to n, averages to n/2</a:t>
            </a:r>
          </a:p>
        </p:txBody>
      </p:sp>
      <p:sp>
        <p:nvSpPr>
          <p:cNvPr id="19461"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D7149AEC-2FDC-4AA0-AE2A-AD429A40F1B4}" type="slidenum">
              <a:rPr lang="en-US" altLang="en-US" smtClean="0"/>
              <a:pPr>
                <a:buSzTx/>
              </a:pPr>
              <a:t>73</a:t>
            </a:fld>
            <a:endParaRPr lang="en-US" altLang="en-US" smtClean="0"/>
          </a:p>
        </p:txBody>
      </p:sp>
      <p:pic>
        <p:nvPicPr>
          <p:cNvPr id="19462" name="Picture 7" descr="C:\Users\PaulRefurb\Documents\Ch 09-10-14\Books\952 Schneider Invitation to CS 7e - Alyssa - xxx\02_NEW PDFs and Figures\Figures\C8814_ch03\ch03\C8814_f0302.jpg"/>
          <p:cNvPicPr>
            <a:picLocks noChangeAspect="1" noChangeArrowheads="1"/>
          </p:cNvPicPr>
          <p:nvPr/>
        </p:nvPicPr>
        <p:blipFill>
          <a:blip r:embed="rId2" cstate="print"/>
          <a:srcRect/>
          <a:stretch>
            <a:fillRect/>
          </a:stretch>
        </p:blipFill>
        <p:spPr bwMode="auto">
          <a:xfrm>
            <a:off x="571500" y="4038600"/>
            <a:ext cx="8001000" cy="198596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ea typeface="ＭＳ Ｐゴシック" pitchFamily="34" charset="-128"/>
              </a:rPr>
              <a:t>Measuring Efficiency</a:t>
            </a:r>
            <a:br>
              <a:rPr lang="en-US" altLang="en-US" smtClean="0">
                <a:ea typeface="ＭＳ Ｐゴシック" pitchFamily="34" charset="-128"/>
              </a:rPr>
            </a:br>
            <a:r>
              <a:rPr lang="en-US" altLang="en-US" sz="2800" smtClean="0">
                <a:ea typeface="ＭＳ Ｐゴシック" pitchFamily="34" charset="-128"/>
              </a:rPr>
              <a:t>Order of Magnitude—Order n</a:t>
            </a:r>
            <a:endParaRPr lang="en-US" altLang="en-US" sz="3200" smtClean="0">
              <a:ea typeface="ＭＳ Ｐゴシック" pitchFamily="34" charset="-128"/>
            </a:endParaRPr>
          </a:p>
        </p:txBody>
      </p:sp>
      <p:sp>
        <p:nvSpPr>
          <p:cNvPr id="20483" name="Rectangle 3"/>
          <p:cNvSpPr>
            <a:spLocks noGrp="1" noChangeArrowheads="1"/>
          </p:cNvSpPr>
          <p:nvPr>
            <p:ph idx="1"/>
          </p:nvPr>
        </p:nvSpPr>
        <p:spPr>
          <a:xfrm>
            <a:off x="533400" y="1676400"/>
            <a:ext cx="8077200" cy="1295400"/>
          </a:xfrm>
        </p:spPr>
        <p:txBody>
          <a:bodyPr/>
          <a:lstStyle/>
          <a:p>
            <a:r>
              <a:rPr lang="en-US" altLang="en-US" b="1" smtClean="0">
                <a:ea typeface="ＭＳ Ｐゴシック" pitchFamily="34" charset="-128"/>
              </a:rPr>
              <a:t>Order of magnitude n</a:t>
            </a:r>
            <a:r>
              <a:rPr lang="en-US" altLang="en-US" smtClean="0">
                <a:ea typeface="ＭＳ Ｐゴシック" pitchFamily="34" charset="-128"/>
              </a:rPr>
              <a:t>, Θ(n): the set of functions that grow in a linear fashion</a:t>
            </a:r>
          </a:p>
        </p:txBody>
      </p:sp>
      <p:sp>
        <p:nvSpPr>
          <p:cNvPr id="20485"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83C700EA-963D-4859-829B-09FCCEB64607}" type="slidenum">
              <a:rPr lang="en-US" altLang="en-US" smtClean="0"/>
              <a:pPr>
                <a:buSzTx/>
              </a:pPr>
              <a:t>74</a:t>
            </a:fld>
            <a:endParaRPr lang="en-US" altLang="en-US" smtClean="0"/>
          </a:p>
        </p:txBody>
      </p:sp>
      <p:pic>
        <p:nvPicPr>
          <p:cNvPr id="20486" name="Picture 8" descr="C:\Users\PaulRefurb\Documents\Ch 09-10-14\Books\952 Schneider Invitation to CS 7e - Alyssa - xxx\02_NEW PDFs and Figures\Figures\C8814_ch03\ch03\C8814_f0303.jpg"/>
          <p:cNvPicPr>
            <a:picLocks noChangeAspect="1" noChangeArrowheads="1"/>
          </p:cNvPicPr>
          <p:nvPr/>
        </p:nvPicPr>
        <p:blipFill>
          <a:blip r:embed="rId2" cstate="print"/>
          <a:srcRect/>
          <a:stretch>
            <a:fillRect/>
          </a:stretch>
        </p:blipFill>
        <p:spPr bwMode="auto">
          <a:xfrm>
            <a:off x="990600" y="2689225"/>
            <a:ext cx="2832100" cy="3429000"/>
          </a:xfrm>
          <a:prstGeom prst="rect">
            <a:avLst/>
          </a:prstGeom>
          <a:noFill/>
          <a:ln w="9525">
            <a:noFill/>
            <a:miter lim="800000"/>
            <a:headEnd/>
            <a:tailEnd/>
          </a:ln>
        </p:spPr>
      </p:pic>
      <p:pic>
        <p:nvPicPr>
          <p:cNvPr id="20487" name="Picture 9" descr="C:\Users\PaulRefurb\Documents\Ch 09-10-14\Books\952 Schneider Invitation to CS 7e - Alyssa - xxx\02_NEW PDFs and Figures\Figures\C8814_ch03\ch03\C8814_f0304.jpg"/>
          <p:cNvPicPr>
            <a:picLocks noChangeAspect="1" noChangeArrowheads="1"/>
          </p:cNvPicPr>
          <p:nvPr/>
        </p:nvPicPr>
        <p:blipFill>
          <a:blip r:embed="rId3" cstate="print"/>
          <a:srcRect/>
          <a:stretch>
            <a:fillRect/>
          </a:stretch>
        </p:blipFill>
        <p:spPr bwMode="auto">
          <a:xfrm>
            <a:off x="4765675" y="2689225"/>
            <a:ext cx="3587750" cy="34290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ea typeface="ＭＳ Ｐゴシック" pitchFamily="34" charset="-128"/>
              </a:rPr>
              <a:t>Measuring Efficiency</a:t>
            </a:r>
            <a:br>
              <a:rPr lang="en-US" altLang="en-US" smtClean="0">
                <a:ea typeface="ＭＳ Ｐゴシック" pitchFamily="34" charset="-128"/>
              </a:rPr>
            </a:br>
            <a:r>
              <a:rPr lang="en-US" altLang="en-US" sz="2800" smtClean="0">
                <a:ea typeface="ＭＳ Ｐゴシック" pitchFamily="34" charset="-128"/>
              </a:rPr>
              <a:t>Order of Magnitude—Order n (cont'd)</a:t>
            </a:r>
            <a:endParaRPr lang="en-US" altLang="en-US" sz="3200" smtClean="0">
              <a:ea typeface="ＭＳ Ｐゴシック" pitchFamily="34" charset="-128"/>
            </a:endParaRPr>
          </a:p>
        </p:txBody>
      </p:sp>
      <p:sp>
        <p:nvSpPr>
          <p:cNvPr id="21507" name="Rectangle 3"/>
          <p:cNvSpPr>
            <a:spLocks noGrp="1" noChangeArrowheads="1"/>
          </p:cNvSpPr>
          <p:nvPr>
            <p:ph idx="1"/>
          </p:nvPr>
        </p:nvSpPr>
        <p:spPr/>
        <p:txBody>
          <a:bodyPr/>
          <a:lstStyle/>
          <a:p>
            <a:r>
              <a:rPr lang="en-US" altLang="en-US" smtClean="0">
                <a:ea typeface="ＭＳ Ｐゴシック" pitchFamily="34" charset="-128"/>
              </a:rPr>
              <a:t>Change in growth as n increases is constant size</a:t>
            </a:r>
          </a:p>
        </p:txBody>
      </p:sp>
      <p:sp>
        <p:nvSpPr>
          <p:cNvPr id="21509"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BAAAE18A-CFDA-4EFD-A0C5-7913400B49CD}" type="slidenum">
              <a:rPr lang="en-US" altLang="en-US" smtClean="0"/>
              <a:pPr>
                <a:buSzTx/>
              </a:pPr>
              <a:t>75</a:t>
            </a:fld>
            <a:endParaRPr lang="en-US" altLang="en-US" smtClean="0"/>
          </a:p>
        </p:txBody>
      </p:sp>
      <p:pic>
        <p:nvPicPr>
          <p:cNvPr id="21510" name="Picture 7" descr="C:\Users\PaulRefurb\Documents\Ch 09-10-14\Books\952 Schneider Invitation to CS 7e - Alyssa - xxx\02_NEW PDFs and Figures\Figures\C8814_ch03\ch03\C8814_f0305.jpg"/>
          <p:cNvPicPr>
            <a:picLocks noChangeAspect="1" noChangeArrowheads="1"/>
          </p:cNvPicPr>
          <p:nvPr/>
        </p:nvPicPr>
        <p:blipFill>
          <a:blip r:embed="rId2" cstate="print"/>
          <a:srcRect/>
          <a:stretch>
            <a:fillRect/>
          </a:stretch>
        </p:blipFill>
        <p:spPr bwMode="auto">
          <a:xfrm>
            <a:off x="2673350" y="2286000"/>
            <a:ext cx="3797300" cy="38862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ea typeface="ＭＳ Ｐゴシック" pitchFamily="34" charset="-128"/>
              </a:rPr>
              <a:t>Measuring Efficiency</a:t>
            </a:r>
            <a:br>
              <a:rPr lang="en-US" altLang="en-US" smtClean="0">
                <a:ea typeface="ＭＳ Ｐゴシック" pitchFamily="34" charset="-128"/>
              </a:rPr>
            </a:br>
            <a:r>
              <a:rPr lang="en-US" altLang="en-US" sz="2800" smtClean="0">
                <a:ea typeface="ＭＳ Ｐゴシック" pitchFamily="34" charset="-128"/>
              </a:rPr>
              <a:t>Selection Sort</a:t>
            </a:r>
            <a:endParaRPr lang="en-US" altLang="en-US" sz="4000" smtClean="0">
              <a:ea typeface="ＭＳ Ｐゴシック" pitchFamily="34" charset="-128"/>
            </a:endParaRPr>
          </a:p>
        </p:txBody>
      </p:sp>
      <p:sp>
        <p:nvSpPr>
          <p:cNvPr id="22531" name="Rectangle 3"/>
          <p:cNvSpPr>
            <a:spLocks noGrp="1" noChangeArrowheads="1"/>
          </p:cNvSpPr>
          <p:nvPr>
            <p:ph idx="1"/>
          </p:nvPr>
        </p:nvSpPr>
        <p:spPr/>
        <p:txBody>
          <a:bodyPr/>
          <a:lstStyle/>
          <a:p>
            <a:pPr marL="514350" indent="-457200"/>
            <a:r>
              <a:rPr lang="en-US" altLang="en-US" b="1" smtClean="0">
                <a:ea typeface="ＭＳ Ｐゴシック" pitchFamily="34" charset="-128"/>
              </a:rPr>
              <a:t>Sorting: </a:t>
            </a:r>
            <a:r>
              <a:rPr lang="en-US" altLang="en-US" smtClean="0">
                <a:ea typeface="ＭＳ Ｐゴシック" pitchFamily="34" charset="-128"/>
              </a:rPr>
              <a:t>the task of putting a list of values into numeric or alphabetical order</a:t>
            </a:r>
          </a:p>
          <a:p>
            <a:pPr marL="514350" indent="-457200"/>
            <a:r>
              <a:rPr lang="en-US" altLang="en-US" smtClean="0">
                <a:ea typeface="ＭＳ Ｐゴシック" pitchFamily="34" charset="-128"/>
              </a:rPr>
              <a:t>Key idea </a:t>
            </a:r>
          </a:p>
          <a:p>
            <a:pPr marL="914400" lvl="1" indent="-457200"/>
            <a:r>
              <a:rPr lang="en-US" altLang="en-US" smtClean="0">
                <a:ea typeface="ＭＳ Ｐゴシック" pitchFamily="34" charset="-128"/>
              </a:rPr>
              <a:t>Pass repeatedly over the unsorted portion of the list</a:t>
            </a:r>
          </a:p>
          <a:p>
            <a:pPr marL="914400" lvl="1" indent="-457200"/>
            <a:r>
              <a:rPr lang="en-US" altLang="en-US" smtClean="0">
                <a:ea typeface="ＭＳ Ｐゴシック" pitchFamily="34" charset="-128"/>
              </a:rPr>
              <a:t>Each pass </a:t>
            </a:r>
            <a:r>
              <a:rPr lang="en-US" altLang="en-US" i="1" smtClean="0">
                <a:ea typeface="ＭＳ Ｐゴシック" pitchFamily="34" charset="-128"/>
              </a:rPr>
              <a:t>select</a:t>
            </a:r>
            <a:r>
              <a:rPr lang="en-US" altLang="en-US" smtClean="0">
                <a:ea typeface="ＭＳ Ｐゴシック" pitchFamily="34" charset="-128"/>
              </a:rPr>
              <a:t> the largest remaining value</a:t>
            </a:r>
          </a:p>
          <a:p>
            <a:pPr marL="914400" lvl="1" indent="-457200"/>
            <a:r>
              <a:rPr lang="en-US" altLang="en-US" smtClean="0">
                <a:ea typeface="ＭＳ Ｐゴシック" pitchFamily="34" charset="-128"/>
              </a:rPr>
              <a:t>Move that value to the end of the unsorted values</a:t>
            </a:r>
          </a:p>
        </p:txBody>
      </p:sp>
      <p:sp>
        <p:nvSpPr>
          <p:cNvPr id="22533"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C5012A5C-F1F2-4BBF-985B-0E200B947113}" type="slidenum">
              <a:rPr lang="en-US" altLang="en-US" smtClean="0"/>
              <a:pPr>
                <a:buSzTx/>
              </a:pPr>
              <a:t>76</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49785583-D9C3-47A0-99CC-C070E9817F65}" type="slidenum">
              <a:rPr lang="en-US" altLang="en-US" smtClean="0"/>
              <a:pPr>
                <a:buSzTx/>
              </a:pPr>
              <a:t>77</a:t>
            </a:fld>
            <a:endParaRPr lang="en-US" altLang="en-US" smtClean="0"/>
          </a:p>
        </p:txBody>
      </p:sp>
      <p:pic>
        <p:nvPicPr>
          <p:cNvPr id="23556" name="Picture 5" descr="C:\Users\PaulRefurb\Documents\Ch 09-10-14\Books\952 Schneider Invitation to CS 7e - Alyssa - xxx\02_NEW PDFs and Figures\Figures\C8814_ch03\ch03\C8814_f0306.jpg"/>
          <p:cNvPicPr>
            <a:picLocks noChangeAspect="1" noChangeArrowheads="1"/>
          </p:cNvPicPr>
          <p:nvPr/>
        </p:nvPicPr>
        <p:blipFill>
          <a:blip r:embed="rId2" cstate="print"/>
          <a:srcRect/>
          <a:stretch>
            <a:fillRect/>
          </a:stretch>
        </p:blipFill>
        <p:spPr bwMode="auto">
          <a:xfrm>
            <a:off x="381000" y="1676400"/>
            <a:ext cx="8229600" cy="3348038"/>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ea typeface="ＭＳ Ｐゴシック" pitchFamily="34" charset="-128"/>
              </a:rPr>
              <a:t>Measuring Efficiency</a:t>
            </a:r>
            <a:br>
              <a:rPr lang="en-US" altLang="en-US" smtClean="0">
                <a:ea typeface="ＭＳ Ｐゴシック" pitchFamily="34" charset="-128"/>
              </a:rPr>
            </a:br>
            <a:r>
              <a:rPr lang="en-US" altLang="en-US" sz="2800" smtClean="0">
                <a:ea typeface="ＭＳ Ｐゴシック" pitchFamily="34" charset="-128"/>
              </a:rPr>
              <a:t>Selection Sort (cont'd)</a:t>
            </a:r>
            <a:endParaRPr lang="en-US" altLang="en-US" sz="4000" smtClean="0">
              <a:ea typeface="ＭＳ Ｐゴシック" pitchFamily="34" charset="-128"/>
            </a:endParaRPr>
          </a:p>
        </p:txBody>
      </p:sp>
      <p:sp>
        <p:nvSpPr>
          <p:cNvPr id="24579" name="Rectangle 3"/>
          <p:cNvSpPr>
            <a:spLocks noGrp="1" noChangeArrowheads="1"/>
          </p:cNvSpPr>
          <p:nvPr>
            <p:ph idx="1"/>
          </p:nvPr>
        </p:nvSpPr>
        <p:spPr/>
        <p:txBody>
          <a:bodyPr/>
          <a:lstStyle/>
          <a:p>
            <a:pPr marL="514350" indent="-457200">
              <a:buFontTx/>
              <a:buNone/>
            </a:pPr>
            <a:r>
              <a:rPr lang="en-US" altLang="en-US" smtClean="0">
                <a:ea typeface="ＭＳ Ｐゴシック" pitchFamily="34" charset="-128"/>
              </a:rPr>
              <a:t>Example: Selection Sort on [5, 1, 3, 9, 4]</a:t>
            </a:r>
          </a:p>
          <a:p>
            <a:pPr marL="514350" indent="-457200"/>
            <a:r>
              <a:rPr lang="en-US" altLang="en-US" smtClean="0">
                <a:ea typeface="ＭＳ Ｐゴシック" pitchFamily="34" charset="-128"/>
              </a:rPr>
              <a:t>Pass 1 </a:t>
            </a:r>
          </a:p>
          <a:p>
            <a:pPr marL="914400" lvl="1" indent="-457200"/>
            <a:r>
              <a:rPr lang="en-US" altLang="en-US" smtClean="0">
                <a:ea typeface="ＭＳ Ｐゴシック" pitchFamily="34" charset="-128"/>
              </a:rPr>
              <a:t>Select 9 as the largest in the whole list</a:t>
            </a:r>
          </a:p>
          <a:p>
            <a:pPr marL="914400" lvl="1" indent="-457200"/>
            <a:r>
              <a:rPr lang="en-US" altLang="en-US" smtClean="0">
                <a:ea typeface="ＭＳ Ｐゴシック" pitchFamily="34" charset="-128"/>
              </a:rPr>
              <a:t>Swap with 4 to place in last slot</a:t>
            </a:r>
          </a:p>
          <a:p>
            <a:pPr marL="914400" lvl="1" indent="-457200"/>
            <a:r>
              <a:rPr lang="en-US" altLang="en-US" smtClean="0">
                <a:ea typeface="ＭＳ Ｐゴシック" pitchFamily="34" charset="-128"/>
              </a:rPr>
              <a:t>[5, 1, 3, 4, 9]</a:t>
            </a:r>
          </a:p>
          <a:p>
            <a:pPr marL="514350" indent="-457200"/>
            <a:r>
              <a:rPr lang="en-US" altLang="en-US" smtClean="0">
                <a:ea typeface="ＭＳ Ｐゴシック" pitchFamily="34" charset="-128"/>
              </a:rPr>
              <a:t>Pass 2</a:t>
            </a:r>
          </a:p>
          <a:p>
            <a:pPr marL="914400" lvl="1" indent="-457200"/>
            <a:r>
              <a:rPr lang="en-US" altLang="en-US" smtClean="0">
                <a:ea typeface="ＭＳ Ｐゴシック" pitchFamily="34" charset="-128"/>
              </a:rPr>
              <a:t>Select 5 as the largest in the first four values</a:t>
            </a:r>
          </a:p>
          <a:p>
            <a:pPr marL="914400" lvl="1" indent="-457200"/>
            <a:r>
              <a:rPr lang="en-US" altLang="en-US" smtClean="0">
                <a:ea typeface="ＭＳ Ｐゴシック" pitchFamily="34" charset="-128"/>
              </a:rPr>
              <a:t>Swap with 4 to place in last remaining slot</a:t>
            </a:r>
          </a:p>
          <a:p>
            <a:pPr marL="914400" lvl="1" indent="-457200"/>
            <a:r>
              <a:rPr lang="en-US" altLang="en-US" smtClean="0">
                <a:ea typeface="ＭＳ Ｐゴシック" pitchFamily="34" charset="-128"/>
              </a:rPr>
              <a:t>[4, 1, 3, 5, 9]</a:t>
            </a:r>
          </a:p>
          <a:p>
            <a:pPr marL="914400" lvl="1" indent="-457200"/>
            <a:endParaRPr lang="en-US" altLang="en-US" smtClean="0">
              <a:ea typeface="ＭＳ Ｐゴシック" pitchFamily="34" charset="-128"/>
            </a:endParaRPr>
          </a:p>
          <a:p>
            <a:pPr marL="514350" indent="-457200">
              <a:buFontTx/>
              <a:buNone/>
            </a:pPr>
            <a:endParaRPr lang="en-US" altLang="en-US" smtClean="0">
              <a:ea typeface="ＭＳ Ｐゴシック" pitchFamily="34" charset="-128"/>
            </a:endParaRPr>
          </a:p>
        </p:txBody>
      </p:sp>
      <p:sp>
        <p:nvSpPr>
          <p:cNvPr id="24581"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78F1D92F-CF2D-486A-8605-1D9C215BB682}" type="slidenum">
              <a:rPr lang="en-US" altLang="en-US" smtClean="0"/>
              <a:pPr>
                <a:buSzTx/>
              </a:pPr>
              <a:t>78</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ea typeface="ＭＳ Ｐゴシック" pitchFamily="34" charset="-128"/>
              </a:rPr>
              <a:t>Measuring Efficiency</a:t>
            </a:r>
            <a:br>
              <a:rPr lang="en-US" altLang="en-US" smtClean="0">
                <a:ea typeface="ＭＳ Ｐゴシック" pitchFamily="34" charset="-128"/>
              </a:rPr>
            </a:br>
            <a:r>
              <a:rPr lang="en-US" altLang="en-US" sz="2800" smtClean="0">
                <a:ea typeface="ＭＳ Ｐゴシック" pitchFamily="34" charset="-128"/>
              </a:rPr>
              <a:t>Selection Sort (cont'd)</a:t>
            </a:r>
            <a:endParaRPr lang="en-US" altLang="en-US" sz="4000" smtClean="0">
              <a:ea typeface="ＭＳ Ｐゴシック" pitchFamily="34" charset="-128"/>
            </a:endParaRPr>
          </a:p>
        </p:txBody>
      </p:sp>
      <p:sp>
        <p:nvSpPr>
          <p:cNvPr id="25603" name="Rectangle 3"/>
          <p:cNvSpPr>
            <a:spLocks noGrp="1" noChangeArrowheads="1"/>
          </p:cNvSpPr>
          <p:nvPr>
            <p:ph idx="1"/>
          </p:nvPr>
        </p:nvSpPr>
        <p:spPr/>
        <p:txBody>
          <a:bodyPr/>
          <a:lstStyle/>
          <a:p>
            <a:pPr marL="514350" indent="-457200">
              <a:buFontTx/>
              <a:buNone/>
            </a:pPr>
            <a:r>
              <a:rPr lang="en-US" altLang="en-US" smtClean="0">
                <a:ea typeface="ＭＳ Ｐゴシック" pitchFamily="34" charset="-128"/>
              </a:rPr>
              <a:t>Example: Selection Sort on [5, 1, 3, 9, 4]</a:t>
            </a:r>
          </a:p>
          <a:p>
            <a:pPr marL="514350" indent="-457200"/>
            <a:r>
              <a:rPr lang="en-US" altLang="en-US" smtClean="0">
                <a:ea typeface="ＭＳ Ｐゴシック" pitchFamily="34" charset="-128"/>
              </a:rPr>
              <a:t>Pass 3</a:t>
            </a:r>
          </a:p>
          <a:p>
            <a:pPr marL="914400" lvl="1" indent="-457200"/>
            <a:r>
              <a:rPr lang="en-US" altLang="en-US" smtClean="0">
                <a:ea typeface="ＭＳ Ｐゴシック" pitchFamily="34" charset="-128"/>
              </a:rPr>
              <a:t>Select 4 as the largest in the first three</a:t>
            </a:r>
          </a:p>
          <a:p>
            <a:pPr marL="914400" lvl="1" indent="-457200"/>
            <a:r>
              <a:rPr lang="en-US" altLang="en-US" smtClean="0">
                <a:ea typeface="ＭＳ Ｐゴシック" pitchFamily="34" charset="-128"/>
              </a:rPr>
              <a:t>Swap with 3 to place in last slot</a:t>
            </a:r>
          </a:p>
          <a:p>
            <a:pPr marL="914400" lvl="1" indent="-457200"/>
            <a:r>
              <a:rPr lang="en-US" altLang="en-US" smtClean="0">
                <a:ea typeface="ＭＳ Ｐゴシック" pitchFamily="34" charset="-128"/>
              </a:rPr>
              <a:t>[3, 1, 4, 5, 9]</a:t>
            </a:r>
          </a:p>
          <a:p>
            <a:pPr marL="514350" indent="-457200"/>
            <a:r>
              <a:rPr lang="en-US" altLang="en-US" smtClean="0">
                <a:ea typeface="ＭＳ Ｐゴシック" pitchFamily="34" charset="-128"/>
              </a:rPr>
              <a:t>Pass 4</a:t>
            </a:r>
          </a:p>
          <a:p>
            <a:pPr marL="914400" lvl="1" indent="-457200"/>
            <a:r>
              <a:rPr lang="en-US" altLang="en-US" smtClean="0">
                <a:ea typeface="ＭＳ Ｐゴシック" pitchFamily="34" charset="-128"/>
              </a:rPr>
              <a:t>Select 3 as the largest in the first two values</a:t>
            </a:r>
          </a:p>
          <a:p>
            <a:pPr marL="914400" lvl="1" indent="-457200"/>
            <a:r>
              <a:rPr lang="en-US" altLang="en-US" smtClean="0">
                <a:ea typeface="ＭＳ Ｐゴシック" pitchFamily="34" charset="-128"/>
              </a:rPr>
              <a:t>Swap with 1 to place in last remaining slot</a:t>
            </a:r>
          </a:p>
          <a:p>
            <a:pPr marL="914400" lvl="1" indent="-457200"/>
            <a:r>
              <a:rPr lang="en-US" altLang="en-US" smtClean="0">
                <a:ea typeface="ＭＳ Ｐゴシック" pitchFamily="34" charset="-128"/>
              </a:rPr>
              <a:t>[1, 3, 4, 5, 9]</a:t>
            </a:r>
          </a:p>
          <a:p>
            <a:pPr marL="914400" lvl="1" indent="-457200"/>
            <a:endParaRPr lang="en-US" altLang="en-US" smtClean="0">
              <a:ea typeface="ＭＳ Ｐゴシック" pitchFamily="34" charset="-128"/>
            </a:endParaRPr>
          </a:p>
          <a:p>
            <a:pPr marL="514350" indent="-457200">
              <a:buFontTx/>
              <a:buNone/>
            </a:pPr>
            <a:endParaRPr lang="en-US" altLang="en-US" smtClean="0">
              <a:ea typeface="ＭＳ Ｐゴシック" pitchFamily="34" charset="-128"/>
            </a:endParaRPr>
          </a:p>
        </p:txBody>
      </p:sp>
      <p:sp>
        <p:nvSpPr>
          <p:cNvPr id="25605"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94C25DE2-F73D-4C9F-95B1-015453691F33}" type="slidenum">
              <a:rPr lang="en-US" altLang="en-US" smtClean="0"/>
              <a:pPr>
                <a:buSzTx/>
              </a:pPr>
              <a:t>79</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p:txBody>
          <a:bodyPr/>
          <a:lstStyle/>
          <a:p>
            <a:r>
              <a:rPr lang="en-US" altLang="en-US" b="1" smtClean="0">
                <a:ea typeface="ＭＳ Ｐゴシック" pitchFamily="34" charset="-128"/>
              </a:rPr>
              <a:t>Unambiguous operation</a:t>
            </a:r>
            <a:r>
              <a:rPr lang="en-US" altLang="en-US" smtClean="0">
                <a:ea typeface="ＭＳ Ｐゴシック" pitchFamily="34" charset="-128"/>
              </a:rPr>
              <a:t>, or </a:t>
            </a:r>
            <a:r>
              <a:rPr lang="en-US" altLang="en-US" b="1" smtClean="0">
                <a:ea typeface="ＭＳ Ｐゴシック" pitchFamily="34" charset="-128"/>
              </a:rPr>
              <a:t>primitive</a:t>
            </a:r>
            <a:endParaRPr lang="en-US" altLang="en-US" smtClean="0">
              <a:ea typeface="ＭＳ Ｐゴシック" pitchFamily="34" charset="-128"/>
            </a:endParaRPr>
          </a:p>
          <a:p>
            <a:pPr lvl="1"/>
            <a:r>
              <a:rPr lang="en-US" altLang="en-US" smtClean="0">
                <a:ea typeface="ＭＳ Ｐゴシック" pitchFamily="34" charset="-128"/>
              </a:rPr>
              <a:t>Can be understood by the computing agent without having to be further defined or simplified</a:t>
            </a:r>
          </a:p>
          <a:p>
            <a:r>
              <a:rPr lang="en-US" altLang="en-US" smtClean="0">
                <a:ea typeface="ＭＳ Ｐゴシック" pitchFamily="34" charset="-128"/>
              </a:rPr>
              <a:t>It is not enough for an operation to be understandable</a:t>
            </a:r>
          </a:p>
          <a:p>
            <a:pPr lvl="1"/>
            <a:r>
              <a:rPr lang="en-US" altLang="en-US" smtClean="0">
                <a:ea typeface="ＭＳ Ｐゴシック" pitchFamily="34" charset="-128"/>
              </a:rPr>
              <a:t>It must also be </a:t>
            </a:r>
            <a:r>
              <a:rPr lang="en-US" altLang="en-US" i="1" smtClean="0">
                <a:ea typeface="ＭＳ Ｐゴシック" pitchFamily="34" charset="-128"/>
              </a:rPr>
              <a:t>doable</a:t>
            </a:r>
            <a:r>
              <a:rPr lang="en-US" altLang="en-US" smtClean="0">
                <a:ea typeface="ＭＳ Ｐゴシック" pitchFamily="34" charset="-128"/>
              </a:rPr>
              <a:t> (</a:t>
            </a:r>
            <a:r>
              <a:rPr lang="en-US" altLang="en-US" b="1" smtClean="0">
                <a:ea typeface="ＭＳ Ｐゴシック" pitchFamily="34" charset="-128"/>
              </a:rPr>
              <a:t>effectively computable</a:t>
            </a:r>
            <a:r>
              <a:rPr lang="en-US" altLang="en-US" smtClean="0">
                <a:ea typeface="ＭＳ Ｐゴシック" pitchFamily="34" charset="-128"/>
              </a:rPr>
              <a:t>)</a:t>
            </a:r>
            <a:r>
              <a:rPr lang="en-US" altLang="en-US" i="1" smtClean="0">
                <a:ea typeface="ＭＳ Ｐゴシック" pitchFamily="34" charset="-128"/>
              </a:rPr>
              <a:t> </a:t>
            </a:r>
            <a:r>
              <a:rPr lang="en-US" altLang="en-US" smtClean="0">
                <a:ea typeface="ＭＳ Ｐゴシック" pitchFamily="34" charset="-128"/>
              </a:rPr>
              <a:t>by the computing agent</a:t>
            </a:r>
          </a:p>
        </p:txBody>
      </p:sp>
      <p:sp>
        <p:nvSpPr>
          <p:cNvPr id="14338" name="Rectangle 2"/>
          <p:cNvSpPr>
            <a:spLocks noGrp="1" noChangeArrowheads="1"/>
          </p:cNvSpPr>
          <p:nvPr>
            <p:ph type="title"/>
          </p:nvPr>
        </p:nvSpPr>
        <p:spPr/>
        <p:txBody>
          <a:bodyPr/>
          <a:lstStyle/>
          <a:p>
            <a:r>
              <a:rPr lang="en-US" altLang="en-US" smtClean="0">
                <a:ea typeface="ＭＳ Ｐゴシック" pitchFamily="34" charset="-128"/>
              </a:rPr>
              <a:t>Algorithms (continued)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mtClean="0">
                <a:ea typeface="ＭＳ Ｐゴシック" pitchFamily="34" charset="-128"/>
              </a:rPr>
              <a:t>Measuring Efficiency</a:t>
            </a:r>
            <a:br>
              <a:rPr lang="en-US" altLang="en-US" smtClean="0">
                <a:ea typeface="ＭＳ Ｐゴシック" pitchFamily="34" charset="-128"/>
              </a:rPr>
            </a:br>
            <a:r>
              <a:rPr lang="en-US" altLang="en-US" sz="2800" smtClean="0">
                <a:ea typeface="ＭＳ Ｐゴシック" pitchFamily="34" charset="-128"/>
              </a:rPr>
              <a:t>Selection Sort (cont'd)</a:t>
            </a:r>
            <a:endParaRPr lang="en-US" altLang="en-US" sz="4000" smtClean="0">
              <a:ea typeface="ＭＳ Ｐゴシック" pitchFamily="34" charset="-128"/>
            </a:endParaRPr>
          </a:p>
        </p:txBody>
      </p:sp>
      <p:sp>
        <p:nvSpPr>
          <p:cNvPr id="26627" name="Rectangle 3"/>
          <p:cNvSpPr>
            <a:spLocks noGrp="1" noChangeArrowheads="1"/>
          </p:cNvSpPr>
          <p:nvPr>
            <p:ph idx="1"/>
          </p:nvPr>
        </p:nvSpPr>
        <p:spPr>
          <a:xfrm>
            <a:off x="533400" y="1676400"/>
            <a:ext cx="8077200" cy="2133600"/>
          </a:xfrm>
        </p:spPr>
        <p:txBody>
          <a:bodyPr/>
          <a:lstStyle/>
          <a:p>
            <a:pPr marL="514350" indent="-457200"/>
            <a:r>
              <a:rPr lang="en-US" altLang="en-US" smtClean="0">
                <a:ea typeface="ＭＳ Ｐゴシック" pitchFamily="34" charset="-128"/>
              </a:rPr>
              <a:t>Central unit of work: hidden in “find largest” step</a:t>
            </a:r>
          </a:p>
          <a:p>
            <a:pPr marL="514350" indent="-457200"/>
            <a:r>
              <a:rPr lang="en-US" altLang="en-US" smtClean="0">
                <a:ea typeface="ＭＳ Ｐゴシック" pitchFamily="34" charset="-128"/>
              </a:rPr>
              <a:t>Work done to find largest changes as unsorted portion shrinks</a:t>
            </a:r>
          </a:p>
          <a:p>
            <a:pPr marL="514350" indent="-457200"/>
            <a:r>
              <a:rPr lang="en-US" altLang="en-US" smtClean="0">
                <a:ea typeface="ＭＳ Ｐゴシック" pitchFamily="34" charset="-128"/>
              </a:rPr>
              <a:t>(n-1) + (n-2) + … + 2 + 1 =  n (n-1) / 2</a:t>
            </a:r>
          </a:p>
        </p:txBody>
      </p:sp>
      <p:sp>
        <p:nvSpPr>
          <p:cNvPr id="26629"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A8B2CE11-80A1-4956-A5EE-6FD2C9535793}" type="slidenum">
              <a:rPr lang="en-US" altLang="en-US" smtClean="0"/>
              <a:pPr>
                <a:buSzTx/>
              </a:pPr>
              <a:t>80</a:t>
            </a:fld>
            <a:endParaRPr lang="en-US" altLang="en-US" smtClean="0"/>
          </a:p>
        </p:txBody>
      </p:sp>
      <p:pic>
        <p:nvPicPr>
          <p:cNvPr id="26630" name="Picture 7" descr="C:\Users\PaulRefurb\Documents\Ch 09-10-14\Books\952 Schneider Invitation to CS 7e - Alyssa - xxx\02_NEW PDFs and Figures\Figures\C8814_ch03\ch03\C8814_f0307.jpg"/>
          <p:cNvPicPr>
            <a:picLocks noChangeAspect="1" noChangeArrowheads="1"/>
          </p:cNvPicPr>
          <p:nvPr/>
        </p:nvPicPr>
        <p:blipFill>
          <a:blip r:embed="rId2" cstate="print"/>
          <a:srcRect/>
          <a:stretch>
            <a:fillRect/>
          </a:stretch>
        </p:blipFill>
        <p:spPr bwMode="auto">
          <a:xfrm>
            <a:off x="571500" y="3657600"/>
            <a:ext cx="8001000" cy="232727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ea typeface="ＭＳ Ｐゴシック" pitchFamily="34" charset="-128"/>
              </a:rPr>
              <a:t>Measuring Efficiency</a:t>
            </a:r>
            <a:br>
              <a:rPr lang="en-US" altLang="en-US" smtClean="0">
                <a:ea typeface="ＭＳ Ｐゴシック" pitchFamily="34" charset="-128"/>
              </a:rPr>
            </a:br>
            <a:r>
              <a:rPr lang="en-US" altLang="en-US" sz="2800" smtClean="0">
                <a:ea typeface="ＭＳ Ｐゴシック" pitchFamily="34" charset="-128"/>
              </a:rPr>
              <a:t>Order of Magnitude—Order n</a:t>
            </a:r>
            <a:r>
              <a:rPr lang="en-US" altLang="en-US" sz="2800" baseline="30000" smtClean="0">
                <a:ea typeface="ＭＳ Ｐゴシック" pitchFamily="34" charset="-128"/>
              </a:rPr>
              <a:t>2</a:t>
            </a:r>
          </a:p>
        </p:txBody>
      </p:sp>
      <p:sp>
        <p:nvSpPr>
          <p:cNvPr id="27651" name="Rectangle 3"/>
          <p:cNvSpPr>
            <a:spLocks noGrp="1" noChangeArrowheads="1"/>
          </p:cNvSpPr>
          <p:nvPr>
            <p:ph idx="1"/>
          </p:nvPr>
        </p:nvSpPr>
        <p:spPr>
          <a:xfrm>
            <a:off x="533400" y="1676400"/>
            <a:ext cx="3657600" cy="4572000"/>
          </a:xfrm>
        </p:spPr>
        <p:txBody>
          <a:bodyPr/>
          <a:lstStyle/>
          <a:p>
            <a:pPr marL="514350" indent="-457200">
              <a:buFontTx/>
              <a:buNone/>
            </a:pPr>
            <a:endParaRPr lang="en-US" altLang="en-US" b="1" smtClean="0">
              <a:ea typeface="ＭＳ Ｐゴシック" pitchFamily="34" charset="-128"/>
            </a:endParaRPr>
          </a:p>
          <a:p>
            <a:pPr marL="514350" indent="-457200">
              <a:buFontTx/>
              <a:buNone/>
            </a:pPr>
            <a:r>
              <a:rPr lang="en-US" altLang="en-US" b="1" smtClean="0">
                <a:ea typeface="ＭＳ Ｐゴシック" pitchFamily="34" charset="-128"/>
              </a:rPr>
              <a:t>Order n</a:t>
            </a:r>
            <a:r>
              <a:rPr lang="en-US" altLang="en-US" b="1" baseline="30000" smtClean="0">
                <a:ea typeface="ＭＳ Ｐゴシック" pitchFamily="34" charset="-128"/>
              </a:rPr>
              <a:t>2</a:t>
            </a:r>
            <a:r>
              <a:rPr lang="en-US" altLang="en-US" b="1" smtClean="0">
                <a:ea typeface="ＭＳ Ｐゴシック" pitchFamily="34" charset="-128"/>
              </a:rPr>
              <a:t>, </a:t>
            </a:r>
            <a:r>
              <a:rPr lang="en-US" altLang="en-US" b="1" smtClean="0">
                <a:latin typeface="Symbol" pitchFamily="18" charset="2"/>
                <a:ea typeface="ＭＳ Ｐゴシック" pitchFamily="34" charset="-128"/>
              </a:rPr>
              <a:t> </a:t>
            </a:r>
            <a:r>
              <a:rPr lang="en-US" altLang="en-US" b="1" smtClean="0">
                <a:ea typeface="ＭＳ Ｐゴシック" pitchFamily="34" charset="-128"/>
              </a:rPr>
              <a:t>Θ(n</a:t>
            </a:r>
            <a:r>
              <a:rPr lang="en-US" altLang="en-US" b="1" baseline="30000" smtClean="0">
                <a:ea typeface="ＭＳ Ｐゴシック" pitchFamily="34" charset="-128"/>
              </a:rPr>
              <a:t>2</a:t>
            </a:r>
            <a:r>
              <a:rPr lang="en-US" altLang="en-US" b="1" smtClean="0">
                <a:ea typeface="ＭＳ Ｐゴシック" pitchFamily="34" charset="-128"/>
              </a:rPr>
              <a:t>):</a:t>
            </a:r>
            <a:r>
              <a:rPr lang="en-US" altLang="en-US" smtClean="0">
                <a:ea typeface="ＭＳ Ｐゴシック" pitchFamily="34" charset="-128"/>
              </a:rPr>
              <a:t>  </a:t>
            </a:r>
          </a:p>
          <a:p>
            <a:pPr marL="514350" indent="-457200">
              <a:buFontTx/>
              <a:buNone/>
            </a:pPr>
            <a:r>
              <a:rPr lang="en-US" altLang="en-US" smtClean="0">
                <a:ea typeface="ＭＳ Ｐゴシック" pitchFamily="34" charset="-128"/>
              </a:rPr>
              <a:t>the set of functions</a:t>
            </a:r>
          </a:p>
          <a:p>
            <a:pPr marL="514350" indent="-457200">
              <a:buFontTx/>
              <a:buNone/>
            </a:pPr>
            <a:r>
              <a:rPr lang="en-US" altLang="en-US" smtClean="0">
                <a:ea typeface="ＭＳ Ｐゴシック" pitchFamily="34" charset="-128"/>
              </a:rPr>
              <a:t>whose growth is on the</a:t>
            </a:r>
          </a:p>
          <a:p>
            <a:pPr marL="514350" indent="-457200">
              <a:buFontTx/>
              <a:buNone/>
            </a:pPr>
            <a:r>
              <a:rPr lang="en-US" altLang="en-US" smtClean="0">
                <a:ea typeface="ＭＳ Ｐゴシック" pitchFamily="34" charset="-128"/>
              </a:rPr>
              <a:t>order of n</a:t>
            </a:r>
            <a:r>
              <a:rPr lang="en-US" altLang="en-US" baseline="30000" smtClean="0">
                <a:ea typeface="ＭＳ Ｐゴシック" pitchFamily="34" charset="-128"/>
              </a:rPr>
              <a:t>2</a:t>
            </a:r>
          </a:p>
        </p:txBody>
      </p:sp>
      <p:sp>
        <p:nvSpPr>
          <p:cNvPr id="27653"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174C0262-6225-44B2-83EA-A5C5B745B8B6}" type="slidenum">
              <a:rPr lang="en-US" altLang="en-US" smtClean="0"/>
              <a:pPr>
                <a:buSzTx/>
              </a:pPr>
              <a:t>81</a:t>
            </a:fld>
            <a:endParaRPr lang="en-US" altLang="en-US" smtClean="0"/>
          </a:p>
        </p:txBody>
      </p:sp>
      <p:pic>
        <p:nvPicPr>
          <p:cNvPr id="27654" name="Picture 7" descr="C:\Users\PaulRefurb\Documents\Ch 09-10-14\Books\952 Schneider Invitation to CS 7e - Alyssa - xxx\02_NEW PDFs and Figures\Figures\C8814_ch03\ch03\C8814_f0310.jpg"/>
          <p:cNvPicPr>
            <a:picLocks noChangeAspect="1" noChangeArrowheads="1"/>
          </p:cNvPicPr>
          <p:nvPr/>
        </p:nvPicPr>
        <p:blipFill>
          <a:blip r:embed="rId2" cstate="print"/>
          <a:srcRect/>
          <a:stretch>
            <a:fillRect/>
          </a:stretch>
        </p:blipFill>
        <p:spPr bwMode="auto">
          <a:xfrm>
            <a:off x="4306888" y="1981200"/>
            <a:ext cx="4227512" cy="41148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mtClean="0">
                <a:ea typeface="ＭＳ Ｐゴシック" pitchFamily="34" charset="-128"/>
              </a:rPr>
              <a:t>Measuring Efficiency</a:t>
            </a:r>
            <a:br>
              <a:rPr lang="en-US" altLang="en-US" smtClean="0">
                <a:ea typeface="ＭＳ Ｐゴシック" pitchFamily="34" charset="-128"/>
              </a:rPr>
            </a:br>
            <a:r>
              <a:rPr lang="en-US" altLang="en-US" sz="2800" smtClean="0">
                <a:ea typeface="ＭＳ Ｐゴシック" pitchFamily="34" charset="-128"/>
              </a:rPr>
              <a:t>Order of Magnitude—Order n</a:t>
            </a:r>
            <a:r>
              <a:rPr lang="en-US" altLang="en-US" sz="2800" baseline="30000" smtClean="0">
                <a:ea typeface="ＭＳ Ｐゴシック" pitchFamily="34" charset="-128"/>
              </a:rPr>
              <a:t>2</a:t>
            </a:r>
            <a:r>
              <a:rPr lang="en-US" altLang="en-US" sz="2800" smtClean="0">
                <a:ea typeface="ＭＳ Ｐゴシック" pitchFamily="34" charset="-128"/>
              </a:rPr>
              <a:t> (cont'd)</a:t>
            </a:r>
            <a:endParaRPr lang="en-US" altLang="en-US" sz="2800" baseline="30000" smtClean="0">
              <a:ea typeface="ＭＳ Ｐゴシック" pitchFamily="34" charset="-128"/>
            </a:endParaRPr>
          </a:p>
        </p:txBody>
      </p:sp>
      <p:sp>
        <p:nvSpPr>
          <p:cNvPr id="28675" name="Rectangle 3"/>
          <p:cNvSpPr>
            <a:spLocks noGrp="1" noChangeArrowheads="1"/>
          </p:cNvSpPr>
          <p:nvPr>
            <p:ph idx="1"/>
          </p:nvPr>
        </p:nvSpPr>
        <p:spPr>
          <a:xfrm>
            <a:off x="533400" y="1676400"/>
            <a:ext cx="8077200" cy="1066800"/>
          </a:xfrm>
        </p:spPr>
        <p:txBody>
          <a:bodyPr/>
          <a:lstStyle/>
          <a:p>
            <a:pPr marL="514350" indent="-457200">
              <a:buFontTx/>
              <a:buNone/>
            </a:pPr>
            <a:r>
              <a:rPr lang="en-US" altLang="en-US" smtClean="0">
                <a:ea typeface="ＭＳ Ｐゴシック" pitchFamily="34" charset="-128"/>
              </a:rPr>
              <a:t>	Eventually, every function with order n</a:t>
            </a:r>
            <a:r>
              <a:rPr lang="en-US" altLang="en-US" baseline="30000" smtClean="0">
                <a:ea typeface="ＭＳ Ｐゴシック" pitchFamily="34" charset="-128"/>
              </a:rPr>
              <a:t>2</a:t>
            </a:r>
            <a:r>
              <a:rPr lang="en-US" altLang="en-US" smtClean="0">
                <a:ea typeface="ＭＳ Ｐゴシック" pitchFamily="34" charset="-128"/>
              </a:rPr>
              <a:t> has greater values than any function with order n</a:t>
            </a:r>
          </a:p>
        </p:txBody>
      </p:sp>
      <p:pic>
        <p:nvPicPr>
          <p:cNvPr id="28678" name="Picture 8" descr="C:\Users\PaulRefurb\Documents\Ch 09-10-14\Books\952 Schneider Invitation to CS 7e - Alyssa - xxx\02_NEW PDFs and Figures\Figures\C8814_ch03\ch03\C8814_f0311.jpg"/>
          <p:cNvPicPr>
            <a:picLocks noChangeAspect="1" noChangeArrowheads="1"/>
          </p:cNvPicPr>
          <p:nvPr/>
        </p:nvPicPr>
        <p:blipFill>
          <a:blip r:embed="rId2" cstate="print"/>
          <a:srcRect/>
          <a:stretch>
            <a:fillRect/>
          </a:stretch>
        </p:blipFill>
        <p:spPr bwMode="auto">
          <a:xfrm>
            <a:off x="990600" y="2641600"/>
            <a:ext cx="3814763" cy="3565525"/>
          </a:xfrm>
          <a:prstGeom prst="rect">
            <a:avLst/>
          </a:prstGeom>
          <a:noFill/>
          <a:ln w="9525">
            <a:noFill/>
            <a:miter lim="800000"/>
            <a:headEnd/>
            <a:tailEnd/>
          </a:ln>
        </p:spPr>
      </p:pic>
      <p:pic>
        <p:nvPicPr>
          <p:cNvPr id="28679" name="Picture 9" descr="C:\Users\PaulRefurb\Documents\Ch 09-10-14\Books\952 Schneider Invitation to CS 7e - Alyssa - xxx\02_NEW PDFs and Figures\Figures\C8814_ch03\ch03\C8814_f0312.jpg"/>
          <p:cNvPicPr>
            <a:picLocks noChangeAspect="1" noChangeArrowheads="1"/>
          </p:cNvPicPr>
          <p:nvPr/>
        </p:nvPicPr>
        <p:blipFill>
          <a:blip r:embed="rId3" cstate="print"/>
          <a:srcRect/>
          <a:stretch>
            <a:fillRect/>
          </a:stretch>
        </p:blipFill>
        <p:spPr bwMode="auto">
          <a:xfrm>
            <a:off x="5257800" y="2641600"/>
            <a:ext cx="2722563" cy="35655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DD97F606-9B86-4625-AD59-ECA196691561}" type="slidenum">
              <a:rPr lang="en-US" altLang="en-US" smtClean="0"/>
              <a:pPr>
                <a:buSzTx/>
              </a:pPr>
              <a:t>83</a:t>
            </a:fld>
            <a:endParaRPr lang="en-US" altLang="en-US" smtClean="0"/>
          </a:p>
        </p:txBody>
      </p:sp>
      <p:pic>
        <p:nvPicPr>
          <p:cNvPr id="29700" name="Picture 5" descr="C:\Users\PaulRefurb\Documents\Ch 09-10-14\Books\952 Schneider Invitation to CS 7e - Alyssa - xxx\02_NEW PDFs and Figures\Figures\C8814_ch03\ch03\C8814_f0313.jpg"/>
          <p:cNvPicPr>
            <a:picLocks noChangeAspect="1" noChangeArrowheads="1"/>
          </p:cNvPicPr>
          <p:nvPr/>
        </p:nvPicPr>
        <p:blipFill>
          <a:blip r:embed="rId2" cstate="print"/>
          <a:srcRect/>
          <a:stretch>
            <a:fillRect/>
          </a:stretch>
        </p:blipFill>
        <p:spPr bwMode="auto">
          <a:xfrm>
            <a:off x="503238" y="1295400"/>
            <a:ext cx="8229600" cy="41529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33400" y="381000"/>
            <a:ext cx="8077200" cy="1295400"/>
          </a:xfrm>
        </p:spPr>
        <p:txBody>
          <a:bodyPr/>
          <a:lstStyle/>
          <a:p>
            <a:r>
              <a:rPr lang="en-US" altLang="en-US" smtClean="0">
                <a:ea typeface="ＭＳ Ｐゴシック" pitchFamily="34" charset="-128"/>
              </a:rPr>
              <a:t>Analysis of Algorithms</a:t>
            </a:r>
            <a:r>
              <a:rPr lang="en-US" altLang="en-US" sz="3200" smtClean="0">
                <a:ea typeface="ＭＳ Ｐゴシック" pitchFamily="34" charset="-128"/>
              </a:rPr>
              <a:t/>
            </a:r>
            <a:br>
              <a:rPr lang="en-US" altLang="en-US" sz="3200" smtClean="0">
                <a:ea typeface="ＭＳ Ｐゴシック" pitchFamily="34" charset="-128"/>
              </a:rPr>
            </a:br>
            <a:r>
              <a:rPr lang="en-US" altLang="en-US" sz="2800" smtClean="0">
                <a:ea typeface="ＭＳ Ｐゴシック" pitchFamily="34" charset="-128"/>
              </a:rPr>
              <a:t>Data Cleanup Algorithms</a:t>
            </a:r>
          </a:p>
        </p:txBody>
      </p:sp>
      <p:sp>
        <p:nvSpPr>
          <p:cNvPr id="30723" name="Rectangle 3"/>
          <p:cNvSpPr>
            <a:spLocks noGrp="1" noChangeArrowheads="1"/>
          </p:cNvSpPr>
          <p:nvPr>
            <p:ph idx="1"/>
          </p:nvPr>
        </p:nvSpPr>
        <p:spPr>
          <a:xfrm>
            <a:off x="533400" y="1905000"/>
            <a:ext cx="8077200" cy="4343400"/>
          </a:xfrm>
        </p:spPr>
        <p:txBody>
          <a:bodyPr/>
          <a:lstStyle/>
          <a:p>
            <a:pPr>
              <a:buFontTx/>
              <a:buNone/>
            </a:pPr>
            <a:r>
              <a:rPr lang="en-US" altLang="en-US" smtClean="0">
                <a:ea typeface="ＭＳ Ｐゴシック" pitchFamily="34" charset="-128"/>
              </a:rPr>
              <a:t>	</a:t>
            </a:r>
          </a:p>
          <a:p>
            <a:pPr>
              <a:buFontTx/>
              <a:buNone/>
            </a:pPr>
            <a:r>
              <a:rPr lang="en-US" altLang="en-US" smtClean="0">
                <a:ea typeface="ＭＳ Ｐゴシック" pitchFamily="34" charset="-128"/>
              </a:rPr>
              <a:t>	“Given a collection of age data, where erroneous zeros occur, find and remove all the zeros from the data, reporting the number of legitimate age values that remain”</a:t>
            </a:r>
          </a:p>
          <a:p>
            <a:pPr>
              <a:buFontTx/>
              <a:buNone/>
            </a:pPr>
            <a:endParaRPr lang="en-US" altLang="en-US" smtClean="0">
              <a:ea typeface="ＭＳ Ｐゴシック" pitchFamily="34" charset="-128"/>
            </a:endParaRPr>
          </a:p>
          <a:p>
            <a:r>
              <a:rPr lang="en-US" altLang="en-US" smtClean="0">
                <a:ea typeface="ＭＳ Ｐゴシック" pitchFamily="34" charset="-128"/>
              </a:rPr>
              <a:t>Illustrates multiple solutions to a single problem</a:t>
            </a:r>
          </a:p>
          <a:p>
            <a:r>
              <a:rPr lang="en-US" altLang="en-US" smtClean="0">
                <a:ea typeface="ＭＳ Ｐゴシック" pitchFamily="34" charset="-128"/>
              </a:rPr>
              <a:t>Use of analysis to compare algorithms</a:t>
            </a:r>
          </a:p>
          <a:p>
            <a:pPr>
              <a:buFontTx/>
              <a:buNone/>
            </a:pPr>
            <a:endParaRPr lang="en-US" altLang="en-US" smtClean="0">
              <a:ea typeface="ＭＳ Ｐゴシック" pitchFamily="34" charset="-128"/>
            </a:endParaRPr>
          </a:p>
        </p:txBody>
      </p:sp>
      <p:sp>
        <p:nvSpPr>
          <p:cNvPr id="30725"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D9E82CF4-4B72-4B16-B5AC-6FDC16067502}" type="slidenum">
              <a:rPr lang="en-US" altLang="en-US" smtClean="0"/>
              <a:pPr>
                <a:buSzTx/>
              </a:pPr>
              <a:t>84</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533400" y="381000"/>
            <a:ext cx="8077200" cy="1295400"/>
          </a:xfrm>
        </p:spPr>
        <p:txBody>
          <a:bodyPr/>
          <a:lstStyle/>
          <a:p>
            <a:r>
              <a:rPr lang="en-US" altLang="en-US" smtClean="0">
                <a:ea typeface="ＭＳ Ｐゴシック" pitchFamily="34" charset="-128"/>
              </a:rPr>
              <a:t>Analysis of Algorithms</a:t>
            </a:r>
            <a:r>
              <a:rPr lang="en-US" altLang="en-US" sz="3200" smtClean="0">
                <a:ea typeface="ＭＳ Ｐゴシック" pitchFamily="34" charset="-128"/>
              </a:rPr>
              <a:t/>
            </a:r>
            <a:br>
              <a:rPr lang="en-US" altLang="en-US" sz="3200" smtClean="0">
                <a:ea typeface="ＭＳ Ｐゴシック" pitchFamily="34" charset="-128"/>
              </a:rPr>
            </a:br>
            <a:r>
              <a:rPr lang="en-US" altLang="en-US" sz="2800" smtClean="0">
                <a:ea typeface="ＭＳ Ｐゴシック" pitchFamily="34" charset="-128"/>
              </a:rPr>
              <a:t>Data Cleanup Algorithms (cont'd)</a:t>
            </a:r>
          </a:p>
        </p:txBody>
      </p:sp>
      <p:sp>
        <p:nvSpPr>
          <p:cNvPr id="31747" name="Rectangle 3"/>
          <p:cNvSpPr>
            <a:spLocks noGrp="1" noChangeArrowheads="1"/>
          </p:cNvSpPr>
          <p:nvPr>
            <p:ph idx="1"/>
          </p:nvPr>
        </p:nvSpPr>
        <p:spPr>
          <a:xfrm>
            <a:off x="533400" y="1905000"/>
            <a:ext cx="8077200" cy="4343400"/>
          </a:xfrm>
        </p:spPr>
        <p:txBody>
          <a:bodyPr/>
          <a:lstStyle/>
          <a:p>
            <a:r>
              <a:rPr lang="en-US" altLang="en-US" smtClean="0">
                <a:ea typeface="ＭＳ Ｐゴシック" pitchFamily="34" charset="-128"/>
              </a:rPr>
              <a:t>Shuffle-left algorithm</a:t>
            </a:r>
          </a:p>
          <a:p>
            <a:pPr lvl="1"/>
            <a:r>
              <a:rPr lang="en-US" altLang="en-US" smtClean="0">
                <a:ea typeface="ＭＳ Ｐゴシック" pitchFamily="34" charset="-128"/>
              </a:rPr>
              <a:t>Search for zeros from left to right</a:t>
            </a:r>
          </a:p>
          <a:p>
            <a:pPr lvl="1"/>
            <a:r>
              <a:rPr lang="en-US" altLang="en-US" smtClean="0">
                <a:ea typeface="ＭＳ Ｐゴシック" pitchFamily="34" charset="-128"/>
              </a:rPr>
              <a:t>When a zero is found, shift all values to its right one cell to the left </a:t>
            </a:r>
          </a:p>
          <a:p>
            <a:pPr lvl="1"/>
            <a:r>
              <a:rPr lang="en-US" altLang="en-US" smtClean="0">
                <a:ea typeface="ＭＳ Ｐゴシック" pitchFamily="34" charset="-128"/>
              </a:rPr>
              <a:t>Example: [55, 0, 32, 19, 0, 27]</a:t>
            </a:r>
          </a:p>
          <a:p>
            <a:pPr lvl="1"/>
            <a:r>
              <a:rPr lang="en-US" altLang="en-US" smtClean="0">
                <a:ea typeface="ＭＳ Ｐゴシック" pitchFamily="34" charset="-128"/>
              </a:rPr>
              <a:t>Finds 0 at position 2: [55, 32, 19, 0, 27, 27]</a:t>
            </a:r>
          </a:p>
          <a:p>
            <a:pPr lvl="1"/>
            <a:r>
              <a:rPr lang="en-US" altLang="en-US" smtClean="0">
                <a:ea typeface="ＭＳ Ｐゴシック" pitchFamily="34" charset="-128"/>
              </a:rPr>
              <a:t>Finds 0 at position 4: [55, 32, 19, 27, 27, 27]</a:t>
            </a:r>
          </a:p>
        </p:txBody>
      </p:sp>
      <p:sp>
        <p:nvSpPr>
          <p:cNvPr id="31749"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503B6E3D-7DB8-4132-9700-5D45F3867510}" type="slidenum">
              <a:rPr lang="en-US" altLang="en-US" smtClean="0"/>
              <a:pPr>
                <a:buSzTx/>
              </a:pPr>
              <a:t>85</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C6120220-AAD0-44F0-BB6C-209D1E05EDDE}" type="slidenum">
              <a:rPr lang="en-US" altLang="en-US" smtClean="0"/>
              <a:pPr>
                <a:buSzTx/>
              </a:pPr>
              <a:t>86</a:t>
            </a:fld>
            <a:endParaRPr lang="en-US" altLang="en-US" smtClean="0"/>
          </a:p>
        </p:txBody>
      </p:sp>
      <p:pic>
        <p:nvPicPr>
          <p:cNvPr id="32772" name="Picture 5" descr="C:\Users\PaulRefurb\Documents\Ch 09-10-14\Books\952 Schneider Invitation to CS 7e - Alyssa - xxx\02_NEW PDFs and Figures\Figures\C8814_ch03\ch03\C8814_f0314.jpg"/>
          <p:cNvPicPr>
            <a:picLocks noChangeAspect="1" noChangeArrowheads="1"/>
          </p:cNvPicPr>
          <p:nvPr/>
        </p:nvPicPr>
        <p:blipFill>
          <a:blip r:embed="rId2" cstate="print"/>
          <a:srcRect/>
          <a:stretch>
            <a:fillRect/>
          </a:stretch>
        </p:blipFill>
        <p:spPr bwMode="auto">
          <a:xfrm>
            <a:off x="914400" y="762000"/>
            <a:ext cx="7315200" cy="51657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533400" y="381000"/>
            <a:ext cx="8077200" cy="1295400"/>
          </a:xfrm>
        </p:spPr>
        <p:txBody>
          <a:bodyPr/>
          <a:lstStyle/>
          <a:p>
            <a:r>
              <a:rPr lang="en-US" altLang="en-US" smtClean="0">
                <a:ea typeface="ＭＳ Ｐゴシック" pitchFamily="34" charset="-128"/>
              </a:rPr>
              <a:t>Analysis of Algorithms</a:t>
            </a:r>
            <a:r>
              <a:rPr lang="en-US" altLang="en-US" sz="3200" smtClean="0">
                <a:ea typeface="ＭＳ Ｐゴシック" pitchFamily="34" charset="-128"/>
              </a:rPr>
              <a:t/>
            </a:r>
            <a:br>
              <a:rPr lang="en-US" altLang="en-US" sz="3200" smtClean="0">
                <a:ea typeface="ＭＳ Ｐゴシック" pitchFamily="34" charset="-128"/>
              </a:rPr>
            </a:br>
            <a:r>
              <a:rPr lang="en-US" altLang="en-US" sz="2800" smtClean="0">
                <a:ea typeface="ＭＳ Ｐゴシック" pitchFamily="34" charset="-128"/>
              </a:rPr>
              <a:t>Data Cleanup Algorithms (cont'd)</a:t>
            </a:r>
          </a:p>
        </p:txBody>
      </p:sp>
      <p:sp>
        <p:nvSpPr>
          <p:cNvPr id="33795" name="Rectangle 3"/>
          <p:cNvSpPr>
            <a:spLocks noGrp="1" noChangeArrowheads="1"/>
          </p:cNvSpPr>
          <p:nvPr>
            <p:ph idx="1"/>
          </p:nvPr>
        </p:nvSpPr>
        <p:spPr>
          <a:xfrm>
            <a:off x="533400" y="1905000"/>
            <a:ext cx="8077200" cy="4343400"/>
          </a:xfrm>
        </p:spPr>
        <p:txBody>
          <a:bodyPr/>
          <a:lstStyle/>
          <a:p>
            <a:r>
              <a:rPr lang="en-US" altLang="en-US" smtClean="0">
                <a:ea typeface="ＭＳ Ｐゴシック" pitchFamily="34" charset="-128"/>
              </a:rPr>
              <a:t>Analysis of shuffle-left for time efficiency</a:t>
            </a:r>
          </a:p>
          <a:p>
            <a:pPr lvl="1"/>
            <a:r>
              <a:rPr lang="en-US" altLang="en-US" smtClean="0">
                <a:ea typeface="ＭＳ Ｐゴシック" pitchFamily="34" charset="-128"/>
              </a:rPr>
              <a:t>Count comparisons looking for zero AND movements of values</a:t>
            </a:r>
          </a:p>
          <a:p>
            <a:pPr lvl="1"/>
            <a:r>
              <a:rPr lang="en-US" altLang="en-US" smtClean="0">
                <a:ea typeface="ＭＳ Ｐゴシック" pitchFamily="34" charset="-128"/>
              </a:rPr>
              <a:t>Best case: no zeros occur, check each value and nothing more: Θ(n)</a:t>
            </a:r>
          </a:p>
          <a:p>
            <a:pPr lvl="1"/>
            <a:r>
              <a:rPr lang="en-US" altLang="en-US" smtClean="0">
                <a:ea typeface="ＭＳ Ｐゴシック" pitchFamily="34" charset="-128"/>
              </a:rPr>
              <a:t>Worst case: every value is a zero, move n-1 values, then n-2 values, etc.: Θ(n</a:t>
            </a:r>
            <a:r>
              <a:rPr lang="en-US" altLang="en-US" baseline="30000" smtClean="0">
                <a:ea typeface="ＭＳ Ｐゴシック" pitchFamily="34" charset="-128"/>
              </a:rPr>
              <a:t>2</a:t>
            </a:r>
            <a:r>
              <a:rPr lang="en-US" altLang="en-US" smtClean="0">
                <a:ea typeface="ＭＳ Ｐゴシック" pitchFamily="34" charset="-128"/>
              </a:rPr>
              <a:t>)</a:t>
            </a:r>
          </a:p>
          <a:p>
            <a:r>
              <a:rPr lang="en-US" altLang="en-US" smtClean="0">
                <a:ea typeface="ＭＳ Ｐゴシック" pitchFamily="34" charset="-128"/>
              </a:rPr>
              <a:t>Analysis of shuffle-left for space efficiency</a:t>
            </a:r>
          </a:p>
          <a:p>
            <a:pPr lvl="1"/>
            <a:r>
              <a:rPr lang="en-US" altLang="en-US" smtClean="0">
                <a:ea typeface="ＭＳ Ｐゴシック" pitchFamily="34" charset="-128"/>
              </a:rPr>
              <a:t>Uses no significant space beyond input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533400" y="381000"/>
            <a:ext cx="8077200" cy="1295400"/>
          </a:xfrm>
        </p:spPr>
        <p:txBody>
          <a:bodyPr/>
          <a:lstStyle/>
          <a:p>
            <a:r>
              <a:rPr lang="en-US" altLang="en-US" smtClean="0">
                <a:ea typeface="ＭＳ Ｐゴシック" pitchFamily="34" charset="-128"/>
              </a:rPr>
              <a:t>Analysis of Algorithms</a:t>
            </a:r>
            <a:r>
              <a:rPr lang="en-US" altLang="en-US" sz="3200" smtClean="0">
                <a:ea typeface="ＭＳ Ｐゴシック" pitchFamily="34" charset="-128"/>
              </a:rPr>
              <a:t/>
            </a:r>
            <a:br>
              <a:rPr lang="en-US" altLang="en-US" sz="3200" smtClean="0">
                <a:ea typeface="ＭＳ Ｐゴシック" pitchFamily="34" charset="-128"/>
              </a:rPr>
            </a:br>
            <a:r>
              <a:rPr lang="en-US" altLang="en-US" sz="2800" smtClean="0">
                <a:ea typeface="ＭＳ Ｐゴシック" pitchFamily="34" charset="-128"/>
              </a:rPr>
              <a:t>Data Cleanup Algorithms (cont'd)</a:t>
            </a:r>
          </a:p>
        </p:txBody>
      </p:sp>
      <p:sp>
        <p:nvSpPr>
          <p:cNvPr id="34819" name="Rectangle 3"/>
          <p:cNvSpPr>
            <a:spLocks noGrp="1" noChangeArrowheads="1"/>
          </p:cNvSpPr>
          <p:nvPr>
            <p:ph idx="1"/>
          </p:nvPr>
        </p:nvSpPr>
        <p:spPr>
          <a:xfrm>
            <a:off x="533400" y="1905000"/>
            <a:ext cx="8077200" cy="4343400"/>
          </a:xfrm>
        </p:spPr>
        <p:txBody>
          <a:bodyPr/>
          <a:lstStyle/>
          <a:p>
            <a:pPr>
              <a:defRPr/>
            </a:pPr>
            <a:r>
              <a:rPr lang="en-US" altLang="en-US" dirty="0" smtClean="0">
                <a:ea typeface="ＭＳ Ｐゴシック" pitchFamily="34" charset="-128"/>
              </a:rPr>
              <a:t>Copy-over algorithm</a:t>
            </a:r>
          </a:p>
          <a:p>
            <a:pPr lvl="1">
              <a:defRPr/>
            </a:pPr>
            <a:r>
              <a:rPr lang="en-US" altLang="en-US" dirty="0" smtClean="0">
                <a:ea typeface="ＭＳ Ｐゴシック" pitchFamily="34" charset="-128"/>
              </a:rPr>
              <a:t>Create a second, initially empty, list</a:t>
            </a:r>
          </a:p>
          <a:p>
            <a:pPr lvl="1">
              <a:defRPr/>
            </a:pPr>
            <a:r>
              <a:rPr lang="en-US" altLang="en-US" dirty="0" smtClean="0">
                <a:ea typeface="ＭＳ Ｐゴシック" pitchFamily="34" charset="-128"/>
              </a:rPr>
              <a:t>Look at each value in the original</a:t>
            </a:r>
          </a:p>
          <a:p>
            <a:pPr lvl="1">
              <a:defRPr/>
            </a:pPr>
            <a:r>
              <a:rPr lang="en-US" altLang="en-US" dirty="0" smtClean="0">
                <a:ea typeface="ＭＳ Ｐゴシック" pitchFamily="34" charset="-128"/>
              </a:rPr>
              <a:t>If it is non-zero, copy it to the second list</a:t>
            </a:r>
          </a:p>
          <a:p>
            <a:pPr>
              <a:defRPr/>
            </a:pPr>
            <a:r>
              <a:rPr lang="en-US" altLang="en-US" dirty="0" smtClean="0">
                <a:ea typeface="ＭＳ Ｐゴシック" pitchFamily="34" charset="-128"/>
              </a:rPr>
              <a:t>Example: [55, 0, 32, 19, 0, 27]</a:t>
            </a:r>
          </a:p>
          <a:p>
            <a:pPr indent="-1588">
              <a:buFontTx/>
              <a:buAutoNum type="arabicPeriod"/>
              <a:tabLst>
                <a:tab pos="3768725" algn="l"/>
              </a:tabLst>
              <a:defRPr/>
            </a:pPr>
            <a:r>
              <a:rPr lang="en-US" altLang="en-US" dirty="0" smtClean="0">
                <a:ea typeface="ＭＳ Ｐゴシック" pitchFamily="34" charset="-128"/>
              </a:rPr>
              <a:t> answer = [55]	4. answer = [55, 32, 19]</a:t>
            </a:r>
          </a:p>
          <a:p>
            <a:pPr indent="-1588">
              <a:buFontTx/>
              <a:buAutoNum type="arabicPeriod"/>
              <a:tabLst>
                <a:tab pos="3768725" algn="l"/>
              </a:tabLst>
              <a:defRPr/>
            </a:pPr>
            <a:r>
              <a:rPr lang="en-US" altLang="en-US" dirty="0" smtClean="0">
                <a:ea typeface="ＭＳ Ｐゴシック" pitchFamily="34" charset="-128"/>
              </a:rPr>
              <a:t> answer = [55]	5. answer = [55, 32, 19]</a:t>
            </a:r>
          </a:p>
          <a:p>
            <a:pPr indent="-1588">
              <a:buFontTx/>
              <a:buAutoNum type="arabicPeriod"/>
              <a:tabLst>
                <a:tab pos="3768725" algn="l"/>
              </a:tabLst>
              <a:defRPr/>
            </a:pPr>
            <a:r>
              <a:rPr lang="en-US" altLang="en-US" dirty="0" smtClean="0">
                <a:ea typeface="ＭＳ Ｐゴシック" pitchFamily="34" charset="-128"/>
              </a:rPr>
              <a:t> answer = [55, 32]	6. answer = [55, 32, 19, 27]</a:t>
            </a:r>
          </a:p>
        </p:txBody>
      </p:sp>
      <p:sp>
        <p:nvSpPr>
          <p:cNvPr id="34821"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015A97FD-B0AE-4CDF-989B-CB994E722390}" type="slidenum">
              <a:rPr lang="en-US" altLang="en-US" smtClean="0"/>
              <a:pPr>
                <a:buSzTx/>
              </a:pPr>
              <a:t>88</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1B232204-0D48-4B3B-87FC-7033B4011B60}" type="slidenum">
              <a:rPr lang="en-US" altLang="en-US" smtClean="0"/>
              <a:pPr>
                <a:buSzTx/>
              </a:pPr>
              <a:t>89</a:t>
            </a:fld>
            <a:endParaRPr lang="en-US" altLang="en-US" smtClean="0"/>
          </a:p>
        </p:txBody>
      </p:sp>
      <p:pic>
        <p:nvPicPr>
          <p:cNvPr id="35844" name="Picture 5" descr="C:\Users\PaulRefurb\Documents\Ch 09-10-14\Books\952 Schneider Invitation to CS 7e - Alyssa - xxx\02_NEW PDFs and Figures\Figures\C8814_ch03\ch03\C8814_f0315.jpg"/>
          <p:cNvPicPr>
            <a:picLocks noChangeAspect="1" noChangeArrowheads="1"/>
          </p:cNvPicPr>
          <p:nvPr/>
        </p:nvPicPr>
        <p:blipFill>
          <a:blip r:embed="rId2" cstate="print"/>
          <a:srcRect/>
          <a:stretch>
            <a:fillRect/>
          </a:stretch>
        </p:blipFill>
        <p:spPr bwMode="auto">
          <a:xfrm>
            <a:off x="569913" y="1447800"/>
            <a:ext cx="8004175" cy="384016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p:txBody>
          <a:bodyPr/>
          <a:lstStyle/>
          <a:p>
            <a:r>
              <a:rPr lang="en-US" altLang="en-US" smtClean="0">
                <a:ea typeface="ＭＳ Ｐゴシック" pitchFamily="34" charset="-128"/>
              </a:rPr>
              <a:t>Algorithm</a:t>
            </a:r>
          </a:p>
          <a:p>
            <a:pPr lvl="1"/>
            <a:r>
              <a:rPr lang="en-US" altLang="en-US" smtClean="0">
                <a:ea typeface="ＭＳ Ｐゴシック" pitchFamily="34" charset="-128"/>
              </a:rPr>
              <a:t>Result must be produced after the execution of a finite number of operations</a:t>
            </a:r>
          </a:p>
          <a:p>
            <a:pPr lvl="1"/>
            <a:r>
              <a:rPr lang="en-US" altLang="en-US" smtClean="0">
                <a:ea typeface="ＭＳ Ｐゴシック" pitchFamily="34" charset="-128"/>
              </a:rPr>
              <a:t>Result may be a number, text, a light, picture, sound, or a change in the computing agent’s environment</a:t>
            </a:r>
          </a:p>
          <a:p>
            <a:r>
              <a:rPr lang="en-US" altLang="en-US" b="1" smtClean="0">
                <a:ea typeface="ＭＳ Ｐゴシック" pitchFamily="34" charset="-128"/>
              </a:rPr>
              <a:t>Infinite loop</a:t>
            </a:r>
          </a:p>
          <a:p>
            <a:pPr lvl="1"/>
            <a:r>
              <a:rPr lang="en-US" altLang="en-US" smtClean="0">
                <a:ea typeface="ＭＳ Ｐゴシック" pitchFamily="34" charset="-128"/>
              </a:rPr>
              <a:t>Runs forever</a:t>
            </a:r>
          </a:p>
          <a:p>
            <a:pPr lvl="1"/>
            <a:r>
              <a:rPr lang="en-US" altLang="en-US" smtClean="0">
                <a:ea typeface="ＭＳ Ｐゴシック" pitchFamily="34" charset="-128"/>
              </a:rPr>
              <a:t>Usually a mistake</a:t>
            </a:r>
          </a:p>
        </p:txBody>
      </p:sp>
      <p:sp>
        <p:nvSpPr>
          <p:cNvPr id="15362" name="Rectangle 2"/>
          <p:cNvSpPr>
            <a:spLocks noGrp="1" noChangeArrowheads="1"/>
          </p:cNvSpPr>
          <p:nvPr>
            <p:ph type="title"/>
          </p:nvPr>
        </p:nvSpPr>
        <p:spPr/>
        <p:txBody>
          <a:bodyPr/>
          <a:lstStyle/>
          <a:p>
            <a:r>
              <a:rPr lang="en-US" altLang="en-US" smtClean="0">
                <a:ea typeface="ＭＳ Ｐゴシック" pitchFamily="34" charset="-128"/>
              </a:rPr>
              <a:t>Algorithms (continued)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533400" y="381000"/>
            <a:ext cx="8077200" cy="1295400"/>
          </a:xfrm>
        </p:spPr>
        <p:txBody>
          <a:bodyPr/>
          <a:lstStyle/>
          <a:p>
            <a:r>
              <a:rPr lang="en-US" altLang="en-US" smtClean="0">
                <a:ea typeface="ＭＳ Ｐゴシック" pitchFamily="34" charset="-128"/>
              </a:rPr>
              <a:t>Analysis of Algorithms</a:t>
            </a:r>
            <a:r>
              <a:rPr lang="en-US" altLang="en-US" sz="3200" smtClean="0">
                <a:ea typeface="ＭＳ Ｐゴシック" pitchFamily="34" charset="-128"/>
              </a:rPr>
              <a:t/>
            </a:r>
            <a:br>
              <a:rPr lang="en-US" altLang="en-US" sz="3200" smtClean="0">
                <a:ea typeface="ＭＳ Ｐゴシック" pitchFamily="34" charset="-128"/>
              </a:rPr>
            </a:br>
            <a:r>
              <a:rPr lang="en-US" altLang="en-US" sz="2800" smtClean="0">
                <a:ea typeface="ＭＳ Ｐゴシック" pitchFamily="34" charset="-128"/>
              </a:rPr>
              <a:t>Data Cleanup Algorithms (cont'd)</a:t>
            </a:r>
          </a:p>
        </p:txBody>
      </p:sp>
      <p:sp>
        <p:nvSpPr>
          <p:cNvPr id="36867" name="Rectangle 3"/>
          <p:cNvSpPr>
            <a:spLocks noGrp="1" noChangeArrowheads="1"/>
          </p:cNvSpPr>
          <p:nvPr>
            <p:ph idx="1"/>
          </p:nvPr>
        </p:nvSpPr>
        <p:spPr>
          <a:xfrm>
            <a:off x="533400" y="1905000"/>
            <a:ext cx="8077200" cy="4343400"/>
          </a:xfrm>
        </p:spPr>
        <p:txBody>
          <a:bodyPr/>
          <a:lstStyle/>
          <a:p>
            <a:r>
              <a:rPr lang="en-US" altLang="en-US" smtClean="0">
                <a:ea typeface="ＭＳ Ｐゴシック" pitchFamily="34" charset="-128"/>
              </a:rPr>
              <a:t>Time efficiency for copy-over</a:t>
            </a:r>
          </a:p>
          <a:p>
            <a:pPr lvl="1"/>
            <a:r>
              <a:rPr lang="en-US" altLang="en-US" smtClean="0">
                <a:ea typeface="ＭＳ Ｐゴシック" pitchFamily="34" charset="-128"/>
              </a:rPr>
              <a:t>Best case: all zeros, checks each value but doesn’t copy it: Θ(n)</a:t>
            </a:r>
          </a:p>
          <a:p>
            <a:pPr lvl="1"/>
            <a:r>
              <a:rPr lang="en-US" altLang="en-US" smtClean="0">
                <a:ea typeface="ＭＳ Ｐゴシック" pitchFamily="34" charset="-128"/>
              </a:rPr>
              <a:t>Worst case: no zeros, checks each value and copies it: Θ(n)</a:t>
            </a:r>
          </a:p>
          <a:p>
            <a:r>
              <a:rPr lang="en-US" altLang="en-US" smtClean="0">
                <a:ea typeface="ＭＳ Ｐゴシック" pitchFamily="34" charset="-128"/>
              </a:rPr>
              <a:t>Space efficiency for copy-over</a:t>
            </a:r>
          </a:p>
          <a:p>
            <a:pPr lvl="1"/>
            <a:r>
              <a:rPr lang="en-US" altLang="en-US" smtClean="0">
                <a:ea typeface="ＭＳ Ｐゴシック" pitchFamily="34" charset="-128"/>
              </a:rPr>
              <a:t>Best case: all zeros, uses no extra space</a:t>
            </a:r>
          </a:p>
          <a:p>
            <a:pPr lvl="1"/>
            <a:r>
              <a:rPr lang="en-US" altLang="en-US" smtClean="0">
                <a:ea typeface="ＭＳ Ｐゴシック" pitchFamily="34" charset="-128"/>
              </a:rPr>
              <a:t>Worst case: no zeros, uses n extra spaces</a:t>
            </a:r>
          </a:p>
        </p:txBody>
      </p:sp>
      <p:sp>
        <p:nvSpPr>
          <p:cNvPr id="36869"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7D315A23-C07E-45A6-ADC9-9AEF33DA92B4}" type="slidenum">
              <a:rPr lang="en-US" altLang="en-US" smtClean="0"/>
              <a:pPr>
                <a:buSzTx/>
              </a:pPr>
              <a:t>90</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533400" y="381000"/>
            <a:ext cx="8077200" cy="1295400"/>
          </a:xfrm>
        </p:spPr>
        <p:txBody>
          <a:bodyPr/>
          <a:lstStyle/>
          <a:p>
            <a:r>
              <a:rPr lang="en-US" altLang="en-US" smtClean="0">
                <a:ea typeface="ＭＳ Ｐゴシック" pitchFamily="34" charset="-128"/>
              </a:rPr>
              <a:t>Analysis of Algorithms</a:t>
            </a:r>
            <a:r>
              <a:rPr lang="en-US" altLang="en-US" sz="3200" smtClean="0">
                <a:ea typeface="ＭＳ Ｐゴシック" pitchFamily="34" charset="-128"/>
              </a:rPr>
              <a:t/>
            </a:r>
            <a:br>
              <a:rPr lang="en-US" altLang="en-US" sz="3200" smtClean="0">
                <a:ea typeface="ＭＳ Ｐゴシック" pitchFamily="34" charset="-128"/>
              </a:rPr>
            </a:br>
            <a:r>
              <a:rPr lang="en-US" altLang="en-US" sz="2800" smtClean="0">
                <a:ea typeface="ＭＳ Ｐゴシック" pitchFamily="34" charset="-128"/>
              </a:rPr>
              <a:t>Data Cleanup Algorithms (cont'd)</a:t>
            </a:r>
          </a:p>
        </p:txBody>
      </p:sp>
      <p:sp>
        <p:nvSpPr>
          <p:cNvPr id="37891" name="Rectangle 3"/>
          <p:cNvSpPr>
            <a:spLocks noGrp="1" noChangeArrowheads="1"/>
          </p:cNvSpPr>
          <p:nvPr>
            <p:ph idx="1"/>
          </p:nvPr>
        </p:nvSpPr>
        <p:spPr>
          <a:xfrm>
            <a:off x="533400" y="1905000"/>
            <a:ext cx="8077200" cy="4343400"/>
          </a:xfrm>
        </p:spPr>
        <p:txBody>
          <a:bodyPr/>
          <a:lstStyle/>
          <a:p>
            <a:r>
              <a:rPr lang="en-US" altLang="en-US" smtClean="0">
                <a:ea typeface="ＭＳ Ｐゴシック" pitchFamily="34" charset="-128"/>
              </a:rPr>
              <a:t>Converging-pointers algorithm</a:t>
            </a:r>
          </a:p>
          <a:p>
            <a:pPr lvl="1"/>
            <a:r>
              <a:rPr lang="en-US" altLang="en-US" smtClean="0">
                <a:ea typeface="ＭＳ Ｐゴシック" pitchFamily="34" charset="-128"/>
              </a:rPr>
              <a:t>Keep track of two pointers at the data</a:t>
            </a:r>
          </a:p>
          <a:p>
            <a:pPr lvl="1"/>
            <a:r>
              <a:rPr lang="en-US" altLang="en-US" smtClean="0">
                <a:ea typeface="ＭＳ Ｐゴシック" pitchFamily="34" charset="-128"/>
              </a:rPr>
              <a:t>Left pointer moves left to right and stops when it sees a zero value</a:t>
            </a:r>
          </a:p>
          <a:p>
            <a:pPr lvl="1"/>
            <a:r>
              <a:rPr lang="en-US" altLang="en-US" smtClean="0">
                <a:ea typeface="ＭＳ Ｐゴシック" pitchFamily="34" charset="-128"/>
              </a:rPr>
              <a:t>Right pointer stays put until a zero is found</a:t>
            </a:r>
          </a:p>
          <a:p>
            <a:pPr lvl="1"/>
            <a:r>
              <a:rPr lang="en-US" altLang="en-US" smtClean="0">
                <a:ea typeface="ＭＳ Ｐゴシック" pitchFamily="34" charset="-128"/>
              </a:rPr>
              <a:t>Then its value is copied on top of the zero, and it moves one cell to the left</a:t>
            </a:r>
          </a:p>
          <a:p>
            <a:pPr lvl="1"/>
            <a:r>
              <a:rPr lang="en-US" altLang="en-US" smtClean="0">
                <a:ea typeface="ＭＳ Ｐゴシック" pitchFamily="34" charset="-128"/>
              </a:rPr>
              <a:t>Stop when the left crosses the right </a:t>
            </a:r>
          </a:p>
        </p:txBody>
      </p:sp>
      <p:sp>
        <p:nvSpPr>
          <p:cNvPr id="37893"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D0202EC1-9D71-4C83-B25F-C3446636E083}" type="slidenum">
              <a:rPr lang="en-US" altLang="en-US" smtClean="0"/>
              <a:pPr>
                <a:buSzTx/>
              </a:pPr>
              <a:t>91</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5" descr="C:\Users\PaulRefurb\Documents\Ch 09-10-14\Books\952 Schneider Invitation to CS 7e - Alyssa - xxx\02_NEW PDFs and Figures\Figures\C8814_ch03\ch03\C8814_f0316.jpg"/>
          <p:cNvPicPr>
            <a:picLocks noChangeAspect="1" noChangeArrowheads="1"/>
          </p:cNvPicPr>
          <p:nvPr/>
        </p:nvPicPr>
        <p:blipFill>
          <a:blip r:embed="rId2" cstate="print"/>
          <a:srcRect/>
          <a:stretch>
            <a:fillRect/>
          </a:stretch>
        </p:blipFill>
        <p:spPr bwMode="auto">
          <a:xfrm>
            <a:off x="571500" y="1109663"/>
            <a:ext cx="8001000" cy="4757737"/>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33400" y="381000"/>
            <a:ext cx="8077200" cy="1295400"/>
          </a:xfrm>
        </p:spPr>
        <p:txBody>
          <a:bodyPr/>
          <a:lstStyle/>
          <a:p>
            <a:r>
              <a:rPr lang="en-US" altLang="en-US" smtClean="0">
                <a:ea typeface="ＭＳ Ｐゴシック" pitchFamily="34" charset="-128"/>
              </a:rPr>
              <a:t>Analysis of Algorithms</a:t>
            </a:r>
            <a:r>
              <a:rPr lang="en-US" altLang="en-US" sz="3200" smtClean="0">
                <a:ea typeface="ＭＳ Ｐゴシック" pitchFamily="34" charset="-128"/>
              </a:rPr>
              <a:t/>
            </a:r>
            <a:br>
              <a:rPr lang="en-US" altLang="en-US" sz="3200" smtClean="0">
                <a:ea typeface="ＭＳ Ｐゴシック" pitchFamily="34" charset="-128"/>
              </a:rPr>
            </a:br>
            <a:r>
              <a:rPr lang="en-US" altLang="en-US" sz="2800" smtClean="0">
                <a:ea typeface="ＭＳ Ｐゴシック" pitchFamily="34" charset="-128"/>
              </a:rPr>
              <a:t>Data Cleanup Algorithms (cont'd)</a:t>
            </a:r>
          </a:p>
        </p:txBody>
      </p:sp>
      <p:sp>
        <p:nvSpPr>
          <p:cNvPr id="39939" name="Rectangle 3"/>
          <p:cNvSpPr>
            <a:spLocks noGrp="1" noChangeArrowheads="1"/>
          </p:cNvSpPr>
          <p:nvPr>
            <p:ph idx="1"/>
          </p:nvPr>
        </p:nvSpPr>
        <p:spPr>
          <a:xfrm>
            <a:off x="533400" y="1905000"/>
            <a:ext cx="8077200" cy="3962400"/>
          </a:xfrm>
        </p:spPr>
        <p:txBody>
          <a:bodyPr>
            <a:normAutofit lnSpcReduction="10000"/>
          </a:bodyPr>
          <a:lstStyle/>
          <a:p>
            <a:pPr>
              <a:buFontTx/>
              <a:buNone/>
              <a:tabLst>
                <a:tab pos="1376363" algn="l"/>
              </a:tabLst>
              <a:defRPr/>
            </a:pPr>
            <a:r>
              <a:rPr lang="en-US" altLang="en-US" sz="2400" dirty="0" smtClean="0">
                <a:ea typeface="ＭＳ Ｐゴシック" pitchFamily="34" charset="-128"/>
              </a:rPr>
              <a:t>Example:	[55, 0, 32, 19, 0, 27]</a:t>
            </a:r>
          </a:p>
          <a:p>
            <a:pPr>
              <a:buFontTx/>
              <a:buNone/>
              <a:tabLst>
                <a:tab pos="1376363" algn="l"/>
              </a:tabLst>
              <a:defRPr/>
            </a:pPr>
            <a:r>
              <a:rPr lang="en-US" altLang="en-US" sz="1200" dirty="0">
                <a:ea typeface="ＭＳ Ｐゴシック" pitchFamily="34" charset="-128"/>
              </a:rPr>
              <a:t> </a:t>
            </a:r>
            <a:r>
              <a:rPr lang="en-US" altLang="en-US" sz="1200" dirty="0" smtClean="0">
                <a:ea typeface="ＭＳ Ｐゴシック" pitchFamily="34" charset="-128"/>
              </a:rPr>
              <a:t> </a:t>
            </a:r>
          </a:p>
          <a:p>
            <a:pPr marL="1719263">
              <a:buFontTx/>
              <a:buNone/>
              <a:defRPr/>
            </a:pPr>
            <a:r>
              <a:rPr lang="en-US" altLang="en-US" sz="2400" dirty="0" smtClean="0">
                <a:ea typeface="ＭＳ Ｐゴシック" pitchFamily="34" charset="-128"/>
              </a:rPr>
              <a:t>[55, 0, 32, 19, 0, 27]</a:t>
            </a:r>
          </a:p>
          <a:p>
            <a:pPr marL="1719263">
              <a:buFontTx/>
              <a:buNone/>
              <a:defRPr/>
            </a:pPr>
            <a:r>
              <a:rPr lang="en-US" altLang="en-US" sz="2400" dirty="0" smtClean="0">
                <a:ea typeface="ＭＳ Ｐゴシック" pitchFamily="34" charset="-128"/>
              </a:rPr>
              <a:t>  L                        R</a:t>
            </a:r>
          </a:p>
          <a:p>
            <a:pPr marL="1719263">
              <a:buFontTx/>
              <a:buNone/>
              <a:defRPr/>
            </a:pPr>
            <a:r>
              <a:rPr lang="en-US" altLang="en-US" sz="2400" dirty="0" smtClean="0">
                <a:ea typeface="ＭＳ Ｐゴシック" pitchFamily="34" charset="-128"/>
              </a:rPr>
              <a:t>[55, 0, 32, 19, 0, 27]</a:t>
            </a:r>
          </a:p>
          <a:p>
            <a:pPr marL="1719263">
              <a:buFontTx/>
              <a:buNone/>
              <a:defRPr/>
            </a:pPr>
            <a:r>
              <a:rPr lang="en-US" altLang="en-US" sz="2400" dirty="0" smtClean="0">
                <a:ea typeface="ＭＳ Ｐゴシック" pitchFamily="34" charset="-128"/>
              </a:rPr>
              <a:t>       L                   R</a:t>
            </a:r>
          </a:p>
          <a:p>
            <a:pPr marL="1719263">
              <a:buFontTx/>
              <a:buNone/>
              <a:defRPr/>
            </a:pPr>
            <a:r>
              <a:rPr lang="en-US" altLang="en-US" sz="2400" dirty="0" smtClean="0">
                <a:ea typeface="ＭＳ Ｐゴシック" pitchFamily="34" charset="-128"/>
              </a:rPr>
              <a:t>[55, 27, 32, 19, 0, 27]</a:t>
            </a:r>
          </a:p>
          <a:p>
            <a:pPr marL="1719263">
              <a:buFontTx/>
              <a:buNone/>
              <a:defRPr/>
            </a:pPr>
            <a:r>
              <a:rPr lang="en-US" altLang="en-US" sz="2400" dirty="0" smtClean="0">
                <a:ea typeface="ＭＳ Ｐゴシック" pitchFamily="34" charset="-128"/>
              </a:rPr>
              <a:t>        L               R</a:t>
            </a:r>
          </a:p>
          <a:p>
            <a:pPr marL="1719263">
              <a:buFontTx/>
              <a:buNone/>
              <a:defRPr/>
            </a:pPr>
            <a:r>
              <a:rPr lang="en-US" altLang="en-US" sz="2400" dirty="0" smtClean="0">
                <a:ea typeface="ＭＳ Ｐゴシック" pitchFamily="34" charset="-128"/>
              </a:rPr>
              <a:t>[55, 27, 32, 19, 0, 27]</a:t>
            </a:r>
          </a:p>
          <a:p>
            <a:pPr marL="1719263">
              <a:buFontTx/>
              <a:buNone/>
              <a:defRPr/>
            </a:pPr>
            <a:r>
              <a:rPr lang="en-US" altLang="en-US" sz="2400" dirty="0" smtClean="0">
                <a:ea typeface="ＭＳ Ｐゴシック" pitchFamily="34" charset="-128"/>
              </a:rPr>
              <a:t>                         LR</a:t>
            </a:r>
          </a:p>
        </p:txBody>
      </p:sp>
      <p:sp>
        <p:nvSpPr>
          <p:cNvPr id="39941"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C76B305D-D187-4D57-871B-0B6A1F37FF21}" type="slidenum">
              <a:rPr lang="en-US" altLang="en-US" smtClean="0"/>
              <a:pPr>
                <a:buSzTx/>
              </a:pPr>
              <a:t>93</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533400" y="381000"/>
            <a:ext cx="8077200" cy="1295400"/>
          </a:xfrm>
        </p:spPr>
        <p:txBody>
          <a:bodyPr/>
          <a:lstStyle/>
          <a:p>
            <a:r>
              <a:rPr lang="en-US" altLang="en-US" smtClean="0">
                <a:ea typeface="ＭＳ Ｐゴシック" pitchFamily="34" charset="-128"/>
              </a:rPr>
              <a:t>Analysis of Algorithms</a:t>
            </a:r>
            <a:r>
              <a:rPr lang="en-US" altLang="en-US" sz="3200" smtClean="0">
                <a:ea typeface="ＭＳ Ｐゴシック" pitchFamily="34" charset="-128"/>
              </a:rPr>
              <a:t/>
            </a:r>
            <a:br>
              <a:rPr lang="en-US" altLang="en-US" sz="3200" smtClean="0">
                <a:ea typeface="ＭＳ Ｐゴシック" pitchFamily="34" charset="-128"/>
              </a:rPr>
            </a:br>
            <a:r>
              <a:rPr lang="en-US" altLang="en-US" sz="2800" smtClean="0">
                <a:ea typeface="ＭＳ Ｐゴシック" pitchFamily="34" charset="-128"/>
              </a:rPr>
              <a:t>Data Cleanup Algorithms (cont'd)</a:t>
            </a:r>
          </a:p>
        </p:txBody>
      </p:sp>
      <p:sp>
        <p:nvSpPr>
          <p:cNvPr id="40963" name="Rectangle 3"/>
          <p:cNvSpPr>
            <a:spLocks noGrp="1" noChangeArrowheads="1"/>
          </p:cNvSpPr>
          <p:nvPr>
            <p:ph idx="1"/>
          </p:nvPr>
        </p:nvSpPr>
        <p:spPr>
          <a:xfrm>
            <a:off x="533400" y="1905000"/>
            <a:ext cx="8077200" cy="4343400"/>
          </a:xfrm>
        </p:spPr>
        <p:txBody>
          <a:bodyPr/>
          <a:lstStyle/>
          <a:p>
            <a:r>
              <a:rPr lang="en-US" altLang="en-US" smtClean="0">
                <a:ea typeface="ＭＳ Ｐゴシック" pitchFamily="34" charset="-128"/>
              </a:rPr>
              <a:t>Time efficiency for converging-pointers</a:t>
            </a:r>
          </a:p>
          <a:p>
            <a:pPr lvl="1"/>
            <a:r>
              <a:rPr lang="en-US" altLang="en-US" smtClean="0">
                <a:ea typeface="ＭＳ Ｐゴシック" pitchFamily="34" charset="-128"/>
              </a:rPr>
              <a:t>Best case: no zeros, left pointer just moves across to pass the right pointers, examines each value: Θ(n)</a:t>
            </a:r>
          </a:p>
          <a:p>
            <a:pPr lvl="1"/>
            <a:r>
              <a:rPr lang="en-US" altLang="en-US" smtClean="0">
                <a:ea typeface="ＭＳ Ｐゴシック" pitchFamily="34" charset="-128"/>
              </a:rPr>
              <a:t>Worst case: all zeros, examines each value and copies a value over it, right pointer moves left towards left pointer: Θ(n)</a:t>
            </a:r>
          </a:p>
          <a:p>
            <a:r>
              <a:rPr lang="en-US" altLang="en-US" smtClean="0">
                <a:ea typeface="ＭＳ Ｐゴシック" pitchFamily="34" charset="-128"/>
              </a:rPr>
              <a:t>Space efficiency for converging-pointers</a:t>
            </a:r>
          </a:p>
          <a:p>
            <a:pPr lvl="1"/>
            <a:r>
              <a:rPr lang="en-US" altLang="en-US" smtClean="0">
                <a:ea typeface="ＭＳ Ｐゴシック" pitchFamily="34" charset="-128"/>
              </a:rPr>
              <a:t>No significant extra space needed</a:t>
            </a:r>
          </a:p>
        </p:txBody>
      </p:sp>
      <p:sp>
        <p:nvSpPr>
          <p:cNvPr id="40965"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085D4D69-E6CD-42C8-91ED-85A6909E80FB}" type="slidenum">
              <a:rPr lang="en-US" altLang="en-US" smtClean="0"/>
              <a:pPr>
                <a:buSzTx/>
              </a:pPr>
              <a:t>94</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0B3B228A-8C09-448B-87B6-AA7327D5402C}" type="slidenum">
              <a:rPr lang="en-US" altLang="en-US" smtClean="0"/>
              <a:pPr>
                <a:buSzTx/>
              </a:pPr>
              <a:t>95</a:t>
            </a:fld>
            <a:endParaRPr lang="en-US" altLang="en-US" smtClean="0"/>
          </a:p>
        </p:txBody>
      </p:sp>
      <p:pic>
        <p:nvPicPr>
          <p:cNvPr id="41988" name="Picture 5" descr="C:\Users\PaulRefurb\Documents\Ch 09-10-14\Books\952 Schneider Invitation to CS 7e - Alyssa - xxx\02_NEW PDFs and Figures\Figures\C8814_ch03\ch03\C8814_f0317.jpg"/>
          <p:cNvPicPr>
            <a:picLocks noChangeAspect="1" noChangeArrowheads="1"/>
          </p:cNvPicPr>
          <p:nvPr/>
        </p:nvPicPr>
        <p:blipFill>
          <a:blip r:embed="rId2" cstate="print"/>
          <a:srcRect/>
          <a:stretch>
            <a:fillRect/>
          </a:stretch>
        </p:blipFill>
        <p:spPr bwMode="auto">
          <a:xfrm>
            <a:off x="457200" y="1752600"/>
            <a:ext cx="8229600" cy="328136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533400" y="381000"/>
            <a:ext cx="8077200" cy="1295400"/>
          </a:xfrm>
        </p:spPr>
        <p:txBody>
          <a:bodyPr/>
          <a:lstStyle/>
          <a:p>
            <a:r>
              <a:rPr lang="en-US" altLang="en-US" smtClean="0">
                <a:ea typeface="ＭＳ Ｐゴシック" pitchFamily="34" charset="-128"/>
              </a:rPr>
              <a:t>Analysis of Algorithms</a:t>
            </a:r>
            <a:br>
              <a:rPr lang="en-US" altLang="en-US" smtClean="0">
                <a:ea typeface="ＭＳ Ｐゴシック" pitchFamily="34" charset="-128"/>
              </a:rPr>
            </a:br>
            <a:r>
              <a:rPr lang="en-US" altLang="en-US" sz="2800" smtClean="0">
                <a:ea typeface="ＭＳ Ｐゴシック" pitchFamily="34" charset="-128"/>
              </a:rPr>
              <a:t>Binary Search</a:t>
            </a:r>
          </a:p>
        </p:txBody>
      </p:sp>
      <p:sp>
        <p:nvSpPr>
          <p:cNvPr id="43011" name="Rectangle 3"/>
          <p:cNvSpPr>
            <a:spLocks noGrp="1" noChangeArrowheads="1"/>
          </p:cNvSpPr>
          <p:nvPr>
            <p:ph idx="1"/>
          </p:nvPr>
        </p:nvSpPr>
        <p:spPr>
          <a:xfrm>
            <a:off x="533400" y="1905000"/>
            <a:ext cx="8077200" cy="4343400"/>
          </a:xfrm>
        </p:spPr>
        <p:txBody>
          <a:bodyPr/>
          <a:lstStyle/>
          <a:p>
            <a:pPr>
              <a:buFontTx/>
              <a:buNone/>
            </a:pPr>
            <a:r>
              <a:rPr lang="en-US" altLang="en-US" smtClean="0">
                <a:ea typeface="ＭＳ Ｐゴシック" pitchFamily="34" charset="-128"/>
              </a:rPr>
              <a:t>	</a:t>
            </a:r>
            <a:r>
              <a:rPr lang="en-US" altLang="en-US" b="1" smtClean="0">
                <a:ea typeface="ＭＳ Ｐゴシック" pitchFamily="34" charset="-128"/>
              </a:rPr>
              <a:t>Binary Search Algorithm</a:t>
            </a:r>
          </a:p>
          <a:p>
            <a:pPr>
              <a:buFontTx/>
              <a:buNone/>
            </a:pPr>
            <a:r>
              <a:rPr lang="en-US" altLang="en-US" sz="600" smtClean="0">
                <a:ea typeface="ＭＳ Ｐゴシック" pitchFamily="34" charset="-128"/>
              </a:rPr>
              <a:t>  </a:t>
            </a:r>
          </a:p>
          <a:p>
            <a:pPr>
              <a:buFontTx/>
              <a:buNone/>
            </a:pPr>
            <a:r>
              <a:rPr lang="en-US" altLang="en-US" smtClean="0">
                <a:ea typeface="ＭＳ Ｐゴシック" pitchFamily="34" charset="-128"/>
              </a:rPr>
              <a:t>	Given a target value and an </a:t>
            </a:r>
            <a:r>
              <a:rPr lang="en-US" altLang="en-US" i="1" smtClean="0">
                <a:ea typeface="ＭＳ Ｐゴシック" pitchFamily="34" charset="-128"/>
              </a:rPr>
              <a:t>ordered </a:t>
            </a:r>
            <a:r>
              <a:rPr lang="en-US" altLang="en-US" smtClean="0">
                <a:ea typeface="ＭＳ Ｐゴシック" pitchFamily="34" charset="-128"/>
              </a:rPr>
              <a:t>list of values, find the location of the target in the list, if it occurs, by starting in the middle and splitting the range in two with each comparison</a:t>
            </a:r>
          </a:p>
        </p:txBody>
      </p:sp>
      <p:sp>
        <p:nvSpPr>
          <p:cNvPr id="43013"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50D78369-AAA7-42D3-9365-2C90AFFD746A}" type="slidenum">
              <a:rPr lang="en-US" altLang="en-US" smtClean="0"/>
              <a:pPr>
                <a:buSzTx/>
              </a:pPr>
              <a:t>96</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2CD7161E-9F63-4BF0-8DE2-10C8A12F9181}" type="slidenum">
              <a:rPr lang="en-US" altLang="en-US" smtClean="0"/>
              <a:pPr>
                <a:buSzTx/>
              </a:pPr>
              <a:t>97</a:t>
            </a:fld>
            <a:endParaRPr lang="en-US" altLang="en-US" smtClean="0"/>
          </a:p>
        </p:txBody>
      </p:sp>
      <p:pic>
        <p:nvPicPr>
          <p:cNvPr id="44036" name="Picture 5" descr="C:\Users\PaulRefurb\Documents\Ch 09-10-14\Books\952 Schneider Invitation to CS 7e - Alyssa - xxx\02_NEW PDFs and Figures\Figures\C8814_ch03\ch03\C8814_f0318.jpg"/>
          <p:cNvPicPr>
            <a:picLocks noChangeAspect="1" noChangeArrowheads="1"/>
          </p:cNvPicPr>
          <p:nvPr/>
        </p:nvPicPr>
        <p:blipFill>
          <a:blip r:embed="rId2" cstate="print"/>
          <a:srcRect/>
          <a:stretch>
            <a:fillRect/>
          </a:stretch>
        </p:blipFill>
        <p:spPr bwMode="auto">
          <a:xfrm>
            <a:off x="571500" y="914400"/>
            <a:ext cx="8001000" cy="50006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533400" y="381000"/>
            <a:ext cx="8077200" cy="1295400"/>
          </a:xfrm>
        </p:spPr>
        <p:txBody>
          <a:bodyPr/>
          <a:lstStyle/>
          <a:p>
            <a:r>
              <a:rPr lang="en-US" altLang="en-US" smtClean="0">
                <a:ea typeface="ＭＳ Ｐゴシック" pitchFamily="34" charset="-128"/>
              </a:rPr>
              <a:t>Analysis of Algorithms</a:t>
            </a:r>
            <a:br>
              <a:rPr lang="en-US" altLang="en-US" smtClean="0">
                <a:ea typeface="ＭＳ Ｐゴシック" pitchFamily="34" charset="-128"/>
              </a:rPr>
            </a:br>
            <a:r>
              <a:rPr lang="en-US" altLang="en-US" sz="2800" smtClean="0">
                <a:ea typeface="ＭＳ Ｐゴシック" pitchFamily="34" charset="-128"/>
              </a:rPr>
              <a:t>Binary Search (cont'd)</a:t>
            </a:r>
          </a:p>
        </p:txBody>
      </p:sp>
      <p:sp>
        <p:nvSpPr>
          <p:cNvPr id="45059" name="Rectangle 3"/>
          <p:cNvSpPr>
            <a:spLocks noGrp="1" noChangeArrowheads="1"/>
          </p:cNvSpPr>
          <p:nvPr>
            <p:ph idx="1"/>
          </p:nvPr>
        </p:nvSpPr>
        <p:spPr>
          <a:xfrm>
            <a:off x="533400" y="1905000"/>
            <a:ext cx="8077200" cy="4343400"/>
          </a:xfrm>
        </p:spPr>
        <p:txBody>
          <a:bodyPr/>
          <a:lstStyle/>
          <a:p>
            <a:pPr>
              <a:buFontTx/>
              <a:buNone/>
              <a:tabLst>
                <a:tab pos="1598613" algn="l"/>
              </a:tabLst>
              <a:defRPr/>
            </a:pPr>
            <a:r>
              <a:rPr lang="en-US" altLang="en-US" dirty="0" smtClean="0">
                <a:ea typeface="ＭＳ Ｐゴシック" pitchFamily="34" charset="-128"/>
              </a:rPr>
              <a:t>Example:	target = 10, </a:t>
            </a:r>
            <a:br>
              <a:rPr lang="en-US" altLang="en-US" dirty="0" smtClean="0">
                <a:ea typeface="ＭＳ Ｐゴシック" pitchFamily="34" charset="-128"/>
              </a:rPr>
            </a:br>
            <a:r>
              <a:rPr lang="en-US" altLang="en-US" dirty="0" smtClean="0">
                <a:ea typeface="ＭＳ Ｐゴシック" pitchFamily="34" charset="-128"/>
              </a:rPr>
              <a:t>	list = [1, 4, 5, 7, 10, 12, 14, 22]</a:t>
            </a:r>
          </a:p>
          <a:p>
            <a:pPr>
              <a:buFontTx/>
              <a:buNone/>
              <a:tabLst>
                <a:tab pos="1598613" algn="l"/>
              </a:tabLst>
              <a:defRPr/>
            </a:pPr>
            <a:r>
              <a:rPr lang="en-US" altLang="en-US" sz="1200" dirty="0">
                <a:ea typeface="ＭＳ Ｐゴシック" pitchFamily="34" charset="-128"/>
              </a:rPr>
              <a:t> </a:t>
            </a:r>
            <a:r>
              <a:rPr lang="en-US" altLang="en-US" sz="1200" dirty="0" smtClean="0">
                <a:ea typeface="ＭＳ Ｐゴシック" pitchFamily="34" charset="-128"/>
              </a:rPr>
              <a:t> </a:t>
            </a:r>
          </a:p>
          <a:p>
            <a:pPr marL="1941513">
              <a:buFontTx/>
              <a:buNone/>
              <a:defRPr/>
            </a:pPr>
            <a:r>
              <a:rPr lang="en-US" altLang="en-US" dirty="0" smtClean="0">
                <a:ea typeface="ＭＳ Ｐゴシック" pitchFamily="34" charset="-128"/>
              </a:rPr>
              <a:t>mid = 7, eliminate lower half: </a:t>
            </a:r>
          </a:p>
          <a:p>
            <a:pPr marL="1941513">
              <a:buFontTx/>
              <a:buNone/>
              <a:defRPr/>
            </a:pPr>
            <a:r>
              <a:rPr lang="en-US" altLang="en-US" dirty="0" smtClean="0">
                <a:ea typeface="ＭＳ Ｐゴシック" pitchFamily="34" charset="-128"/>
              </a:rPr>
              <a:t>	[</a:t>
            </a:r>
            <a:r>
              <a:rPr lang="en-US" altLang="en-US" dirty="0" smtClean="0">
                <a:solidFill>
                  <a:srgbClr val="BFBFBF"/>
                </a:solidFill>
                <a:ea typeface="ＭＳ Ｐゴシック" pitchFamily="34" charset="-128"/>
              </a:rPr>
              <a:t>1, 4, 5, 7,</a:t>
            </a:r>
            <a:r>
              <a:rPr lang="en-US" altLang="en-US" dirty="0" smtClean="0">
                <a:ea typeface="ＭＳ Ｐゴシック" pitchFamily="34" charset="-128"/>
              </a:rPr>
              <a:t> 10, 12, 14, 22]</a:t>
            </a:r>
          </a:p>
          <a:p>
            <a:pPr marL="1941513">
              <a:buFontTx/>
              <a:buNone/>
              <a:defRPr/>
            </a:pPr>
            <a:r>
              <a:rPr lang="en-US" altLang="en-US" dirty="0" smtClean="0">
                <a:ea typeface="ＭＳ Ｐゴシック" pitchFamily="34" charset="-128"/>
              </a:rPr>
              <a:t>mid = 12, eliminate upper half: </a:t>
            </a:r>
          </a:p>
          <a:p>
            <a:pPr marL="1941513">
              <a:buFontTx/>
              <a:buNone/>
              <a:defRPr/>
            </a:pPr>
            <a:r>
              <a:rPr lang="en-US" altLang="en-US" dirty="0" smtClean="0">
                <a:ea typeface="ＭＳ Ｐゴシック" pitchFamily="34" charset="-128"/>
              </a:rPr>
              <a:t>	[</a:t>
            </a:r>
            <a:r>
              <a:rPr lang="en-US" altLang="en-US" dirty="0" smtClean="0">
                <a:solidFill>
                  <a:srgbClr val="BFBFBF"/>
                </a:solidFill>
                <a:ea typeface="ＭＳ Ｐゴシック" pitchFamily="34" charset="-128"/>
              </a:rPr>
              <a:t>1, 4, 5, 7,</a:t>
            </a:r>
            <a:r>
              <a:rPr lang="en-US" altLang="en-US" dirty="0" smtClean="0">
                <a:ea typeface="ＭＳ Ｐゴシック" pitchFamily="34" charset="-128"/>
              </a:rPr>
              <a:t> 10, 12, </a:t>
            </a:r>
            <a:r>
              <a:rPr lang="en-US" altLang="en-US" dirty="0" smtClean="0">
                <a:solidFill>
                  <a:srgbClr val="BFBFBF"/>
                </a:solidFill>
                <a:ea typeface="ＭＳ Ｐゴシック" pitchFamily="34" charset="-128"/>
              </a:rPr>
              <a:t>14, 22</a:t>
            </a:r>
            <a:r>
              <a:rPr lang="en-US" altLang="en-US" dirty="0" smtClean="0">
                <a:ea typeface="ＭＳ Ｐゴシック" pitchFamily="34" charset="-128"/>
              </a:rPr>
              <a:t>]</a:t>
            </a:r>
          </a:p>
          <a:p>
            <a:pPr marL="1941513">
              <a:buFontTx/>
              <a:buNone/>
              <a:defRPr/>
            </a:pPr>
            <a:r>
              <a:rPr lang="en-US" altLang="en-US" dirty="0" smtClean="0">
                <a:ea typeface="ＭＳ Ｐゴシック" pitchFamily="34" charset="-128"/>
              </a:rPr>
              <a:t>mid = 10, value found!</a:t>
            </a:r>
          </a:p>
          <a:p>
            <a:pPr>
              <a:buFontTx/>
              <a:buNone/>
              <a:defRPr/>
            </a:pPr>
            <a:endParaRPr lang="en-US" altLang="en-US" dirty="0" smtClean="0">
              <a:ea typeface="ＭＳ Ｐゴシック" pitchFamily="34" charset="-128"/>
            </a:endParaRPr>
          </a:p>
          <a:p>
            <a:pPr>
              <a:buFontTx/>
              <a:buAutoNum type="arabicPeriod"/>
              <a:defRPr/>
            </a:pPr>
            <a:endParaRPr lang="en-US" altLang="en-US" dirty="0" smtClean="0">
              <a:ea typeface="ＭＳ Ｐゴシック" pitchFamily="34" charset="-128"/>
            </a:endParaRPr>
          </a:p>
          <a:p>
            <a:pPr>
              <a:buFontTx/>
              <a:buAutoNum type="arabicPeriod"/>
              <a:defRPr/>
            </a:pPr>
            <a:endParaRPr lang="en-US" altLang="en-US" dirty="0" smtClean="0">
              <a:ea typeface="ＭＳ Ｐゴシック" pitchFamily="34" charset="-128"/>
            </a:endParaRPr>
          </a:p>
        </p:txBody>
      </p:sp>
      <p:sp>
        <p:nvSpPr>
          <p:cNvPr id="45061" name="Slide Number Placeholder 4"/>
          <p:cNvSpPr>
            <a:spLocks noGrp="1"/>
          </p:cNvSpPr>
          <p:nvPr>
            <p:ph type="sldNum" sz="quarter" idx="4294967295"/>
          </p:nvPr>
        </p:nvSpPr>
        <p:spPr>
          <a:xfrm>
            <a:off x="4380072" y="6407944"/>
            <a:ext cx="2350681" cy="365125"/>
          </a:xfrm>
          <a:prstGeom prst="rect">
            <a:avLst/>
          </a:prstGeom>
          <a:noFill/>
        </p:spPr>
        <p:txBody>
          <a:bodyPr/>
          <a:lstStyle/>
          <a:p>
            <a:pPr>
              <a:buSzTx/>
            </a:pPr>
            <a:fld id="{3283B6A8-02DB-47E0-BBD4-A54654A371E0}" type="slidenum">
              <a:rPr lang="en-US" altLang="en-US" smtClean="0"/>
              <a:pPr>
                <a:buSzTx/>
              </a:pPr>
              <a:t>98</a:t>
            </a:fld>
            <a:endParaRPr lang="en-US" altLang="en-US"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533400" y="381000"/>
            <a:ext cx="8077200" cy="1295400"/>
          </a:xfrm>
        </p:spPr>
        <p:txBody>
          <a:bodyPr/>
          <a:lstStyle/>
          <a:p>
            <a:r>
              <a:rPr lang="en-US" altLang="en-US" smtClean="0">
                <a:ea typeface="ＭＳ Ｐゴシック" pitchFamily="34" charset="-128"/>
              </a:rPr>
              <a:t>Analysis of Algorithms</a:t>
            </a:r>
            <a:br>
              <a:rPr lang="en-US" altLang="en-US" smtClean="0">
                <a:ea typeface="ＭＳ Ｐゴシック" pitchFamily="34" charset="-128"/>
              </a:rPr>
            </a:br>
            <a:r>
              <a:rPr lang="en-US" altLang="en-US" sz="2800" smtClean="0">
                <a:ea typeface="ＭＳ Ｐゴシック" pitchFamily="34" charset="-128"/>
              </a:rPr>
              <a:t>Binary Search (cont'd)</a:t>
            </a:r>
          </a:p>
        </p:txBody>
      </p:sp>
      <p:sp>
        <p:nvSpPr>
          <p:cNvPr id="46083" name="Rectangle 3"/>
          <p:cNvSpPr>
            <a:spLocks noGrp="1" noChangeArrowheads="1"/>
          </p:cNvSpPr>
          <p:nvPr>
            <p:ph idx="1"/>
          </p:nvPr>
        </p:nvSpPr>
        <p:spPr>
          <a:xfrm>
            <a:off x="533400" y="1905000"/>
            <a:ext cx="8077200" cy="4343400"/>
          </a:xfrm>
        </p:spPr>
        <p:txBody>
          <a:bodyPr/>
          <a:lstStyle/>
          <a:p>
            <a:pPr marL="514350" indent="-514350"/>
            <a:r>
              <a:rPr lang="en-US" altLang="en-US" smtClean="0">
                <a:ea typeface="ＭＳ Ｐゴシック" pitchFamily="34" charset="-128"/>
              </a:rPr>
              <a:t>Central unit of work: comparisons against target</a:t>
            </a:r>
          </a:p>
          <a:p>
            <a:pPr marL="514350" indent="-514350"/>
            <a:r>
              <a:rPr lang="en-US" altLang="en-US" smtClean="0">
                <a:ea typeface="ＭＳ Ｐゴシック" pitchFamily="34" charset="-128"/>
              </a:rPr>
              <a:t>Best case efficiency</a:t>
            </a:r>
          </a:p>
          <a:p>
            <a:pPr marL="914400" lvl="1" indent="-514350"/>
            <a:r>
              <a:rPr lang="en-US" altLang="en-US" smtClean="0">
                <a:ea typeface="ＭＳ Ｐゴシック" pitchFamily="34" charset="-128"/>
              </a:rPr>
              <a:t>Value is the first middle value: 1 comparison</a:t>
            </a:r>
          </a:p>
          <a:p>
            <a:pPr marL="514350" indent="-514350"/>
            <a:r>
              <a:rPr lang="en-US" altLang="en-US" smtClean="0">
                <a:ea typeface="ＭＳ Ｐゴシック" pitchFamily="34" charset="-128"/>
              </a:rPr>
              <a:t>Worst case efficiency</a:t>
            </a:r>
          </a:p>
          <a:p>
            <a:pPr marL="914400" lvl="1" indent="-514350"/>
            <a:r>
              <a:rPr lang="en-US" altLang="en-US" smtClean="0">
                <a:ea typeface="ＭＳ Ｐゴシック" pitchFamily="34" charset="-128"/>
              </a:rPr>
              <a:t>Value does not appear, repeats as many times as we can divide the list before running out of values: Θ(lg n)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Sample PPT_template">
  <a:themeElements>
    <a:clrScheme name="Sample PPT_template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fontScheme name="Sample PPT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1" i="0" u="none" strike="noStrike" cap="none" normalizeH="0" baseline="0" smtClean="0">
            <a:ln>
              <a:noFill/>
            </a:ln>
            <a:solidFill>
              <a:srgbClr val="FFFFFF"/>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1" i="0" u="none" strike="noStrike" cap="none" normalizeH="0" baseline="0" smtClean="0">
            <a:ln>
              <a:noFill/>
            </a:ln>
            <a:solidFill>
              <a:srgbClr val="FFFFFF"/>
            </a:solidFill>
            <a:effectLst/>
            <a:latin typeface="Times New Roman" pitchFamily="18" charset="0"/>
          </a:defRPr>
        </a:defPPr>
      </a:lstStyle>
    </a:lnDef>
  </a:objectDefaults>
  <a:extraClrSchemeLst>
    <a:extraClrScheme>
      <a:clrScheme name="Sample PPT_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ample PPT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ample PPT_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ample PPT_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ample PPT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ample PPT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ample PPT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ample PPT_template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3901</TotalTime>
  <Words>3369</Words>
  <Application>Microsoft Office PowerPoint</Application>
  <PresentationFormat>On-screen Show (4:3)</PresentationFormat>
  <Paragraphs>601</Paragraphs>
  <Slides>114</Slides>
  <Notes>4</Notes>
  <HiddenSlides>0</HiddenSlides>
  <MMClips>0</MMClips>
  <ScaleCrop>false</ScaleCrop>
  <HeadingPairs>
    <vt:vector size="4" baseType="variant">
      <vt:variant>
        <vt:lpstr>Theme</vt:lpstr>
      </vt:variant>
      <vt:variant>
        <vt:i4>2</vt:i4>
      </vt:variant>
      <vt:variant>
        <vt:lpstr>Slide Titles</vt:lpstr>
      </vt:variant>
      <vt:variant>
        <vt:i4>114</vt:i4>
      </vt:variant>
    </vt:vector>
  </HeadingPairs>
  <TitlesOfParts>
    <vt:vector size="116" baseType="lpstr">
      <vt:lpstr>Sample PPT_template</vt:lpstr>
      <vt:lpstr>Concourse</vt:lpstr>
      <vt:lpstr>PowerPoint Presentation</vt:lpstr>
      <vt:lpstr>Web Application Design and Development Program Overview</vt:lpstr>
      <vt:lpstr>The Definition of Computer Science</vt:lpstr>
      <vt:lpstr>PowerPoint Presentation</vt:lpstr>
      <vt:lpstr>PowerPoint Presentation</vt:lpstr>
      <vt:lpstr>The Definition of Computer Science (continued)</vt:lpstr>
      <vt:lpstr>Algorithms</vt:lpstr>
      <vt:lpstr>Algorithms (continued)</vt:lpstr>
      <vt:lpstr>Algorithms (continued)</vt:lpstr>
      <vt:lpstr>PowerPoint Presentation</vt:lpstr>
      <vt:lpstr>PowerPoint Presentation</vt:lpstr>
      <vt:lpstr>Algorithms (continued)</vt:lpstr>
      <vt:lpstr>A Brief History of Computing The Early Period: Up to 1940</vt:lpstr>
      <vt:lpstr>PowerPoint Presentation</vt:lpstr>
      <vt:lpstr>A Brief History of Computing  The Early Period: Up to 1940 (continued)</vt:lpstr>
      <vt:lpstr>A Brief History of Computing  The Early Period: Up to 1940 (continued)</vt:lpstr>
      <vt:lpstr>PowerPoint Presentation</vt:lpstr>
      <vt:lpstr>A Brief History of Computing  The Early Period: Up to 1940 (continued)</vt:lpstr>
      <vt:lpstr>A Brief History of Computing  The Early Period: Up to 1940 (continued)</vt:lpstr>
      <vt:lpstr>A Brief History of Computing The Birth of Computers: 1940–1950</vt:lpstr>
      <vt:lpstr>PowerPoint Presentation</vt:lpstr>
      <vt:lpstr>A Brief History of Computing The Birth of Computers: 1940–1950 (continued)</vt:lpstr>
      <vt:lpstr>A Brief History of Computing The Modern Era: 1950 to the Present</vt:lpstr>
      <vt:lpstr>A Brief History of Computing The Modern Era: 1950 to the Present (continued)</vt:lpstr>
      <vt:lpstr>A Brief History of Computing The Modern Era: 1950 to the Present (continued)</vt:lpstr>
      <vt:lpstr>Summary</vt:lpstr>
      <vt:lpstr>PowerPoint Presentation</vt:lpstr>
      <vt:lpstr>Representing Algorithms</vt:lpstr>
      <vt:lpstr>PowerPoint Presentation</vt:lpstr>
      <vt:lpstr>PowerPoint Presentation</vt:lpstr>
      <vt:lpstr>Representing Algorithms (cont'd)</vt:lpstr>
      <vt:lpstr>Representing Algorithms (cont'd)</vt:lpstr>
      <vt:lpstr>Representing Algorithms (cont'd)</vt:lpstr>
      <vt:lpstr>Representing Algorithms (cont'd)</vt:lpstr>
      <vt:lpstr>Representing Algorithms (cont'd)</vt:lpstr>
      <vt:lpstr>Representing Algorithms (cont'd)</vt:lpstr>
      <vt:lpstr>PowerPoint Presentation</vt:lpstr>
      <vt:lpstr>Representing Algorithms (cont'd)</vt:lpstr>
      <vt:lpstr>PowerPoint Presentation</vt:lpstr>
      <vt:lpstr>PowerPoint Presentation</vt:lpstr>
      <vt:lpstr>Representing Algorithms (cont'd)</vt:lpstr>
      <vt:lpstr>PowerPoint Presentation</vt:lpstr>
      <vt:lpstr>PowerPoint Presentation</vt:lpstr>
      <vt:lpstr>Representing Algorithms (cont'd)</vt:lpstr>
      <vt:lpstr>PowerPoint Presentation</vt:lpstr>
      <vt:lpstr>PowerPoint Presentation</vt:lpstr>
      <vt:lpstr>Examples of Algorithmic Problem Solving Example 1: Go Forth and Multiply</vt:lpstr>
      <vt:lpstr>Examples of Algorithmic Problem Solving Example 1: Go Forth and Multiply (cont'd)</vt:lpstr>
      <vt:lpstr>Examples of Algorithmic Problem Solving Example 1: Go Forth and Multiply (cont'd)</vt:lpstr>
      <vt:lpstr>Examples of Algorithmic Problem Solving Example 1: Go Forth and Multiply (cont'd)</vt:lpstr>
      <vt:lpstr>PowerPoint Presentation</vt:lpstr>
      <vt:lpstr>Examples of Algorithmic Problem Solving Example 2: Looking, Looking, Looking</vt:lpstr>
      <vt:lpstr>Examples of Algorithmic Problem Solving Example 2: Looking, Looking, Looking (cont'd)</vt:lpstr>
      <vt:lpstr>PowerPoint Presentation</vt:lpstr>
      <vt:lpstr>PowerPoint Presentation</vt:lpstr>
      <vt:lpstr>PowerPoint Presentation</vt:lpstr>
      <vt:lpstr>Examples of Algorithmic Problem Solving Example 3: Big, Bigger, Biggest</vt:lpstr>
      <vt:lpstr>PowerPoint Presentation</vt:lpstr>
      <vt:lpstr>Examples of Algorithmic Problem Solving Example 4: Meeting Your Match</vt:lpstr>
      <vt:lpstr>Examples of Algorithmic Problem Solving Example 4: Meeting Your Match (cont'd)</vt:lpstr>
      <vt:lpstr>PowerPoint Presentation</vt:lpstr>
      <vt:lpstr>PowerPoint Presentation</vt:lpstr>
      <vt:lpstr>Summary</vt:lpstr>
      <vt:lpstr>Exercises</vt:lpstr>
      <vt:lpstr>PowerPoint Presentation</vt:lpstr>
      <vt:lpstr> Introduction </vt:lpstr>
      <vt:lpstr>Attributes of Algorithms</vt:lpstr>
      <vt:lpstr>Attributes of Algorithms (cont'd)</vt:lpstr>
      <vt:lpstr>Attributes of Algorithms (cont'd)</vt:lpstr>
      <vt:lpstr>Measuring Efficiency Sequential Search</vt:lpstr>
      <vt:lpstr>PowerPoint Presentation</vt:lpstr>
      <vt:lpstr>Measuring Efficiency Sequential Search (cont'd)</vt:lpstr>
      <vt:lpstr>Measuring Efficiency Sequential Search (cont'd)</vt:lpstr>
      <vt:lpstr>Measuring Efficiency Order of Magnitude—Order n</vt:lpstr>
      <vt:lpstr>Measuring Efficiency Order of Magnitude—Order n (cont'd)</vt:lpstr>
      <vt:lpstr>Measuring Efficiency Selection Sort</vt:lpstr>
      <vt:lpstr>PowerPoint Presentation</vt:lpstr>
      <vt:lpstr>Measuring Efficiency Selection Sort (cont'd)</vt:lpstr>
      <vt:lpstr>Measuring Efficiency Selection Sort (cont'd)</vt:lpstr>
      <vt:lpstr>Measuring Efficiency Selection Sort (cont'd)</vt:lpstr>
      <vt:lpstr>Measuring Efficiency Order of Magnitude—Order n2</vt:lpstr>
      <vt:lpstr>Measuring Efficiency Order of Magnitude—Order n2 (cont'd)</vt:lpstr>
      <vt:lpstr>PowerPoint Presentation</vt:lpstr>
      <vt:lpstr>Analysis of Algorithms Data Cleanup Algorithms</vt:lpstr>
      <vt:lpstr>Analysis of Algorithms Data Cleanup Algorithms (cont'd)</vt:lpstr>
      <vt:lpstr>PowerPoint Presentation</vt:lpstr>
      <vt:lpstr>Analysis of Algorithms Data Cleanup Algorithms (cont'd)</vt:lpstr>
      <vt:lpstr>Analysis of Algorithms Data Cleanup Algorithms (cont'd)</vt:lpstr>
      <vt:lpstr>PowerPoint Presentation</vt:lpstr>
      <vt:lpstr>Analysis of Algorithms Data Cleanup Algorithms (cont'd)</vt:lpstr>
      <vt:lpstr>Analysis of Algorithms Data Cleanup Algorithms (cont'd)</vt:lpstr>
      <vt:lpstr>PowerPoint Presentation</vt:lpstr>
      <vt:lpstr>Analysis of Algorithms Data Cleanup Algorithms (cont'd)</vt:lpstr>
      <vt:lpstr>Analysis of Algorithms Data Cleanup Algorithms (cont'd)</vt:lpstr>
      <vt:lpstr>PowerPoint Presentation</vt:lpstr>
      <vt:lpstr>Analysis of Algorithms Binary Search</vt:lpstr>
      <vt:lpstr>PowerPoint Presentation</vt:lpstr>
      <vt:lpstr>Analysis of Algorithms Binary Search (cont'd)</vt:lpstr>
      <vt:lpstr>Analysis of Algorithms Binary Search (cont'd)</vt:lpstr>
      <vt:lpstr>Analysis of Algorithms Binary Search (cont'd)</vt:lpstr>
      <vt:lpstr>Analysis of Algorithms Pattern Matching</vt:lpstr>
      <vt:lpstr>PowerPoint Presentation</vt:lpstr>
      <vt:lpstr>Analysis of Algorithms Pattern Matching (cont'd)</vt:lpstr>
      <vt:lpstr>PowerPoint Presentation</vt:lpstr>
      <vt:lpstr>When Things Get Out of Hand</vt:lpstr>
      <vt:lpstr>PowerPoint Presentation</vt:lpstr>
      <vt:lpstr>When Things Get Out of Hand (cont'd)</vt:lpstr>
      <vt:lpstr>When Things Get Out of Hand (cont'd)</vt:lpstr>
      <vt:lpstr>PowerPoint Presentation</vt:lpstr>
      <vt:lpstr>PowerPoint Presentation</vt:lpstr>
      <vt:lpstr>PowerPoint Presentation</vt:lpstr>
      <vt:lpstr>When Things Get Out of Hand (cont'd)</vt:lpstr>
      <vt:lpstr>Summary</vt:lpstr>
      <vt:lpstr>Exercises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Shailer, Brandi;Chimborazo Publishing;Inc.</dc:creator>
  <cp:lastModifiedBy>George McRedmond</cp:lastModifiedBy>
  <cp:revision>330</cp:revision>
  <dcterms:created xsi:type="dcterms:W3CDTF">2011-08-09T17:02:25Z</dcterms:created>
  <dcterms:modified xsi:type="dcterms:W3CDTF">2017-10-16T12:52:30Z</dcterms:modified>
</cp:coreProperties>
</file>